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62" r:id="rId2"/>
    <p:sldId id="327" r:id="rId3"/>
    <p:sldId id="325" r:id="rId4"/>
    <p:sldId id="326" r:id="rId5"/>
    <p:sldId id="317" r:id="rId6"/>
    <p:sldId id="310" r:id="rId7"/>
    <p:sldId id="321" r:id="rId8"/>
    <p:sldId id="312" r:id="rId9"/>
    <p:sldId id="296" r:id="rId10"/>
    <p:sldId id="281" r:id="rId11"/>
    <p:sldId id="282" r:id="rId12"/>
    <p:sldId id="305" r:id="rId13"/>
    <p:sldId id="319" r:id="rId14"/>
    <p:sldId id="298" r:id="rId15"/>
    <p:sldId id="299" r:id="rId16"/>
    <p:sldId id="285" r:id="rId17"/>
    <p:sldId id="322" r:id="rId18"/>
    <p:sldId id="287" r:id="rId19"/>
    <p:sldId id="315" r:id="rId20"/>
    <p:sldId id="294" r:id="rId21"/>
    <p:sldId id="328" r:id="rId22"/>
  </p:sldIdLst>
  <p:sldSz cx="12192000" cy="6858000"/>
  <p:notesSz cx="6797675" cy="9926638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ube Birgit" initials="TB" lastIdx="1" clrIdx="0">
    <p:extLst>
      <p:ext uri="{19B8F6BF-5375-455C-9EA6-DF929625EA0E}">
        <p15:presenceInfo xmlns:p15="http://schemas.microsoft.com/office/powerpoint/2012/main" userId="S-1-5-21-2190054258-3302515449-4178371610-14130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102E"/>
    <a:srgbClr val="3B3B3B"/>
    <a:srgbClr val="FFFFFF"/>
    <a:srgbClr val="575756"/>
    <a:srgbClr val="9EA2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517"/>
    <p:restoredTop sz="94694"/>
  </p:normalViewPr>
  <p:slideViewPr>
    <p:cSldViewPr snapToGrid="0">
      <p:cViewPr varScale="1">
        <p:scale>
          <a:sx n="105" d="100"/>
          <a:sy n="105" d="100"/>
        </p:scale>
        <p:origin x="22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28FD6D4B-56C5-9243-A078-5C4E43618BA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9C89766-7539-0F45-A225-978FBF314F5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0E891F-1734-AE4F-A9DF-982CE25956F4}" type="datetimeFigureOut">
              <a:rPr lang="de-DE" smtClean="0"/>
              <a:t>03.04.2026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83E52FD-75D6-7344-83CF-7977632DFCE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FB97BF6-09CE-FF46-B68E-DA29B4D2672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8D734B-A8DD-2E40-A0F7-AE996019AD1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68318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6753F882-42CD-7948-A3CA-CE70A0F732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3145BBC-3E41-7A47-8385-5AC9AE6B324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3C72268-C705-2C47-951E-99360AE08DF5}" type="datetimeFigureOut">
              <a:rPr lang="de-DE"/>
              <a:pPr>
                <a:defRPr/>
              </a:pPr>
              <a:t>03.04.2026</a:t>
            </a:fld>
            <a:endParaRPr lang="de-DE"/>
          </a:p>
        </p:txBody>
      </p:sp>
      <p:sp>
        <p:nvSpPr>
          <p:cNvPr id="4" name="Folienbildplatzhalter 3">
            <a:extLst>
              <a:ext uri="{FF2B5EF4-FFF2-40B4-BE49-F238E27FC236}">
                <a16:creationId xmlns:a16="http://schemas.microsoft.com/office/drawing/2014/main" id="{215C31AD-55EA-7D4B-8CAD-80BC1072C32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>
            <a:extLst>
              <a:ext uri="{FF2B5EF4-FFF2-40B4-BE49-F238E27FC236}">
                <a16:creationId xmlns:a16="http://schemas.microsoft.com/office/drawing/2014/main" id="{50DA7AB6-38A4-D042-87A3-1DBA8CEADE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E5E7192-FBFF-EA4E-9713-59A5264E123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2042487-850D-BB4B-9432-2AC5E15FEB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D2794AD-9DC0-AB4C-9469-7EF55B1312E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1878442"/>
            <a:ext cx="9039848" cy="1646302"/>
          </a:xfrm>
        </p:spPr>
        <p:txBody>
          <a:bodyPr anchor="b">
            <a:noAutofit/>
          </a:bodyPr>
          <a:lstStyle>
            <a:lvl1pPr algn="l">
              <a:defRPr sz="5400">
                <a:solidFill>
                  <a:srgbClr val="C8102E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3524741"/>
            <a:ext cx="9039848" cy="1096899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pic>
        <p:nvPicPr>
          <p:cNvPr id="11" name="Grafik 9">
            <a:extLst>
              <a:ext uri="{FF2B5EF4-FFF2-40B4-BE49-F238E27FC236}">
                <a16:creationId xmlns:a16="http://schemas.microsoft.com/office/drawing/2014/main" id="{BCAD329B-F68E-804D-95A8-AFAED46003B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144103" y="399046"/>
            <a:ext cx="3600000" cy="555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hteck 25">
            <a:extLst>
              <a:ext uri="{FF2B5EF4-FFF2-40B4-BE49-F238E27FC236}">
                <a16:creationId xmlns:a16="http://schemas.microsoft.com/office/drawing/2014/main" id="{6E33482F-927C-C84C-A814-A1EFB9D546BD}"/>
              </a:ext>
            </a:extLst>
          </p:cNvPr>
          <p:cNvSpPr/>
          <p:nvPr userDrawn="1"/>
        </p:nvSpPr>
        <p:spPr>
          <a:xfrm>
            <a:off x="0" y="6408000"/>
            <a:ext cx="12192000" cy="450000"/>
          </a:xfrm>
          <a:prstGeom prst="rect">
            <a:avLst/>
          </a:prstGeom>
          <a:solidFill>
            <a:srgbClr val="9EA2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A3020170-E963-BC46-9DD7-E375AF7C21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59890" y="6450436"/>
            <a:ext cx="684213" cy="36512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pPr>
              <a:defRPr/>
            </a:pPr>
            <a:fld id="{C2444F85-0F33-1344-AE98-2983B8E0DEE5}" type="slidenum">
              <a:rPr lang="en-US" smtClean="0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28" name="Footer Placeholder 4">
            <a:extLst>
              <a:ext uri="{FF2B5EF4-FFF2-40B4-BE49-F238E27FC236}">
                <a16:creationId xmlns:a16="http://schemas.microsoft.com/office/drawing/2014/main" id="{31354761-CA19-0E4B-A7F8-014A91429D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7863" y="6450437"/>
            <a:ext cx="3751262" cy="36512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pPr>
              <a:defRPr/>
            </a:pPr>
            <a:r>
              <a:rPr lang="de-AT"/>
              <a:t>Autor | </a:t>
            </a:r>
            <a:fld id="{8B063E7E-95DD-314F-A740-00A373145D35}" type="datetime1">
              <a:rPr lang="de-AT" smtClean="0"/>
              <a:pPr>
                <a:defRPr/>
              </a:pPr>
              <a:t>03.04.2026</a:t>
            </a:fld>
            <a:endParaRPr lang="en-US"/>
          </a:p>
        </p:txBody>
      </p:sp>
      <p:cxnSp>
        <p:nvCxnSpPr>
          <p:cNvPr id="29" name="Gerade Verbindung 28">
            <a:extLst>
              <a:ext uri="{FF2B5EF4-FFF2-40B4-BE49-F238E27FC236}">
                <a16:creationId xmlns:a16="http://schemas.microsoft.com/office/drawing/2014/main" id="{E6C663E8-070D-B245-89C9-5E02C93BBC35}"/>
              </a:ext>
            </a:extLst>
          </p:cNvPr>
          <p:cNvCxnSpPr/>
          <p:nvPr userDrawn="1"/>
        </p:nvCxnSpPr>
        <p:spPr>
          <a:xfrm>
            <a:off x="0" y="6390481"/>
            <a:ext cx="12192000" cy="0"/>
          </a:xfrm>
          <a:prstGeom prst="line">
            <a:avLst/>
          </a:prstGeom>
          <a:ln w="31750">
            <a:solidFill>
              <a:srgbClr val="C810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7435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0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648800"/>
            <a:ext cx="11050373" cy="4244460"/>
          </a:xfrm>
        </p:spPr>
        <p:txBody>
          <a:bodyPr/>
          <a:lstStyle>
            <a:lvl6pPr marL="1343025" indent="-179388">
              <a:buClr>
                <a:srgbClr val="C8102E"/>
              </a:buClr>
              <a:tabLst/>
              <a:defRPr sz="1400">
                <a:latin typeface="Source Sans Pro" panose="020B0503030403020204" pitchFamily="34" charset="0"/>
                <a:ea typeface="Source Sans Pro" panose="020B0503030403020204" pitchFamily="34" charset="0"/>
              </a:defRPr>
            </a:lvl6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32324E1-E14C-694A-A62E-2DA958B892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59890" y="6450436"/>
            <a:ext cx="684213" cy="36512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pPr>
              <a:defRPr/>
            </a:pPr>
            <a:fld id="{C2444F85-0F33-1344-AE98-2983B8E0DEE5}" type="slidenum">
              <a:rPr lang="en-US" smtClean="0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C275165C-EBAB-B64A-9DF7-C739CD76CD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7863" y="6450437"/>
            <a:ext cx="3751262" cy="36512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pPr>
              <a:defRPr/>
            </a:pPr>
            <a:r>
              <a:rPr lang="de-AT"/>
              <a:t>Autor | </a:t>
            </a:r>
            <a:fld id="{8B063E7E-95DD-314F-A740-00A373145D35}" type="datetime1">
              <a:rPr lang="de-AT" smtClean="0"/>
              <a:pPr>
                <a:defRPr/>
              </a:pPr>
              <a:t>03.04.2026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840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3" y="1649215"/>
            <a:ext cx="6180667" cy="4159399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D584B1C-F1CA-F646-85B1-D2603B19F00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025050" y="1649215"/>
            <a:ext cx="4695106" cy="415939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2FE550D-DDBA-D947-9718-9A428B617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863" y="400050"/>
            <a:ext cx="6850062" cy="1109663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1D16F62-D5FD-E145-8E1B-6863C66A05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59890" y="6450436"/>
            <a:ext cx="684213" cy="36512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pPr>
              <a:defRPr/>
            </a:pPr>
            <a:fld id="{C2444F85-0F33-1344-AE98-2983B8E0DEE5}" type="slidenum">
              <a:rPr lang="en-US" smtClean="0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6F905841-3DB0-3D40-A6BE-5E9479364D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7863" y="6450437"/>
            <a:ext cx="3751262" cy="36512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pPr>
              <a:defRPr/>
            </a:pPr>
            <a:r>
              <a:rPr lang="de-AT"/>
              <a:t>Autor | </a:t>
            </a:r>
            <a:fld id="{8B063E7E-95DD-314F-A740-00A373145D35}" type="datetime1">
              <a:rPr lang="de-AT" smtClean="0"/>
              <a:pPr>
                <a:defRPr/>
              </a:pPr>
              <a:t>03.04.2026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4223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3" y="1648800"/>
            <a:ext cx="5372577" cy="421256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52047" y="1648800"/>
            <a:ext cx="5372587" cy="421256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B2A969D-BF7B-1E4E-9F01-D9231200A4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59890" y="6450436"/>
            <a:ext cx="684213" cy="36512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pPr>
              <a:defRPr/>
            </a:pPr>
            <a:fld id="{C2444F85-0F33-1344-AE98-2983B8E0DEE5}" type="slidenum">
              <a:rPr lang="en-US" smtClean="0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1915750E-4876-F140-B0D2-9E5C9164E3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7863" y="6450437"/>
            <a:ext cx="3751262" cy="36512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pPr>
              <a:defRPr/>
            </a:pPr>
            <a:r>
              <a:rPr lang="de-AT"/>
              <a:t>Autor | </a:t>
            </a:r>
            <a:fld id="{8B063E7E-95DD-314F-A740-00A373145D35}" type="datetime1">
              <a:rPr lang="de-AT" smtClean="0"/>
              <a:pPr>
                <a:defRPr/>
              </a:pPr>
              <a:t>03.04.2026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9243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396658"/>
            <a:ext cx="6850808" cy="1320800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F597B1-8BB2-8944-B6E6-AABAFD6571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59890" y="6450436"/>
            <a:ext cx="684213" cy="36512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pPr>
              <a:defRPr/>
            </a:pPr>
            <a:fld id="{C2444F85-0F33-1344-AE98-2983B8E0DEE5}" type="slidenum">
              <a:rPr lang="en-US" smtClean="0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CD2E6EF-FD75-C045-AF58-D3DAC26115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7863" y="6450437"/>
            <a:ext cx="3751262" cy="36512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pPr>
              <a:defRPr/>
            </a:pPr>
            <a:r>
              <a:rPr lang="de-AT"/>
              <a:t>Autor | </a:t>
            </a:r>
            <a:fld id="{8B063E7E-95DD-314F-A740-00A373145D35}" type="datetime1">
              <a:rPr lang="de-AT" smtClean="0"/>
              <a:pPr>
                <a:defRPr/>
              </a:pPr>
              <a:t>03.04.2026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937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BF1644E-177C-B04F-BE7C-033BF089F9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59890" y="6450436"/>
            <a:ext cx="684213" cy="36512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pPr>
              <a:defRPr/>
            </a:pPr>
            <a:fld id="{C2444F85-0F33-1344-AE98-2983B8E0DEE5}" type="slidenum">
              <a:rPr lang="en-US" smtClean="0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2B257A38-6C38-9041-83A9-E3D31D945A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7863" y="6450437"/>
            <a:ext cx="3751262" cy="36512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pPr>
              <a:defRPr/>
            </a:pPr>
            <a:r>
              <a:rPr lang="de-AT"/>
              <a:t>Autor | </a:t>
            </a:r>
            <a:fld id="{8B063E7E-95DD-314F-A740-00A373145D35}" type="datetime1">
              <a:rPr lang="de-AT" smtClean="0"/>
              <a:pPr>
                <a:defRPr/>
              </a:pPr>
              <a:t>03.04.2026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5661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2">
            <a:extLst>
              <a:ext uri="{FF2B5EF4-FFF2-40B4-BE49-F238E27FC236}">
                <a16:creationId xmlns:a16="http://schemas.microsoft.com/office/drawing/2014/main" id="{92483349-8573-DD4A-9E8D-A663678CB9A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47532" y="3369650"/>
            <a:ext cx="6896936" cy="1096899"/>
          </a:xfrm>
        </p:spPr>
        <p:txBody>
          <a:bodyPr anchor="ctr" anchorCtr="0"/>
          <a:lstStyle>
            <a:lvl1pPr marL="0" indent="0" algn="l">
              <a:buNone/>
              <a:defRPr sz="30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Herzlichen Dank für Ihre Aufmerksamkeit!</a:t>
            </a:r>
            <a:endParaRPr lang="en-US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9F9BADA6-69A4-CA4E-9F43-66BAB9665862}"/>
              </a:ext>
            </a:extLst>
          </p:cNvPr>
          <p:cNvSpPr/>
          <p:nvPr userDrawn="1"/>
        </p:nvSpPr>
        <p:spPr>
          <a:xfrm>
            <a:off x="0" y="6408000"/>
            <a:ext cx="12192000" cy="450000"/>
          </a:xfrm>
          <a:prstGeom prst="rect">
            <a:avLst/>
          </a:prstGeom>
          <a:solidFill>
            <a:srgbClr val="9EA2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1C18BEF9-ADB0-DA41-9810-0301C784D4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59890" y="6450436"/>
            <a:ext cx="684213" cy="36512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pPr>
              <a:defRPr/>
            </a:pPr>
            <a:fld id="{C2444F85-0F33-1344-AE98-2983B8E0DEE5}" type="slidenum">
              <a:rPr lang="en-US" smtClean="0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03FE919E-0609-0849-95D4-60DF5B4BAA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7863" y="6450437"/>
            <a:ext cx="3751262" cy="36512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pPr>
              <a:defRPr/>
            </a:pPr>
            <a:r>
              <a:rPr lang="de-AT"/>
              <a:t>Autor | </a:t>
            </a:r>
            <a:fld id="{8B063E7E-95DD-314F-A740-00A373145D35}" type="datetime1">
              <a:rPr lang="de-AT" smtClean="0"/>
              <a:pPr>
                <a:defRPr/>
              </a:pPr>
              <a:t>03.04.2026</a:t>
            </a:fld>
            <a:endParaRPr lang="en-US"/>
          </a:p>
        </p:txBody>
      </p:sp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id="{6FE7A954-9B2B-7A40-B3F5-62E663EEB1BA}"/>
              </a:ext>
            </a:extLst>
          </p:cNvPr>
          <p:cNvCxnSpPr/>
          <p:nvPr userDrawn="1"/>
        </p:nvCxnSpPr>
        <p:spPr>
          <a:xfrm>
            <a:off x="0" y="6390481"/>
            <a:ext cx="12192000" cy="0"/>
          </a:xfrm>
          <a:prstGeom prst="line">
            <a:avLst/>
          </a:prstGeom>
          <a:ln w="31750">
            <a:solidFill>
              <a:srgbClr val="C810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fik 2">
            <a:extLst>
              <a:ext uri="{FF2B5EF4-FFF2-40B4-BE49-F238E27FC236}">
                <a16:creationId xmlns:a16="http://schemas.microsoft.com/office/drawing/2014/main" id="{39BF3164-98B3-0941-AD7D-E1D798AFE3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629" y="2200514"/>
            <a:ext cx="6882742" cy="630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506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Ein Bild, das drinnen enthält.&#10;&#10;Automatisch generierte Beschreibung">
            <a:extLst>
              <a:ext uri="{FF2B5EF4-FFF2-40B4-BE49-F238E27FC236}">
                <a16:creationId xmlns:a16="http://schemas.microsoft.com/office/drawing/2014/main" id="{9D70F448-EC22-C74E-ABCA-6B70B3532F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" y="57150"/>
            <a:ext cx="12001500" cy="674370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FFCC46CA-102C-C14E-B9CC-C8831C8533A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350" y="5988518"/>
            <a:ext cx="3495453" cy="320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667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Pizza, Backofen, Natur, Feuer enthält.&#10;&#10;Automatisch generierte Beschreibung">
            <a:extLst>
              <a:ext uri="{FF2B5EF4-FFF2-40B4-BE49-F238E27FC236}">
                <a16:creationId xmlns:a16="http://schemas.microsoft.com/office/drawing/2014/main" id="{F952C206-D9C1-3343-8866-1F994F64BD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4D4B9F3E-15CF-E544-B8F8-3D6CB3534CA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17" y="482600"/>
            <a:ext cx="3495453" cy="320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758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Auto, drinnen enthält.&#10;&#10;Automatisch generierte Beschreibung">
            <a:extLst>
              <a:ext uri="{FF2B5EF4-FFF2-40B4-BE49-F238E27FC236}">
                <a16:creationId xmlns:a16="http://schemas.microsoft.com/office/drawing/2014/main" id="{5176132E-4ECC-2C4D-B9FE-8EEE955847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64704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9D28BDD7-3126-8D4B-A078-C8B35F18119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5950" y="442958"/>
            <a:ext cx="3495453" cy="320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021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Straße, Himmel, draußen, LKW enthält.&#10;&#10;Automatisch generierte Beschreibung">
            <a:extLst>
              <a:ext uri="{FF2B5EF4-FFF2-40B4-BE49-F238E27FC236}">
                <a16:creationId xmlns:a16="http://schemas.microsoft.com/office/drawing/2014/main" id="{B2FC7520-6B18-494A-B67B-2F94686985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0094" cy="685800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32196FD8-36B2-D744-88F1-A962D5436B1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000" y="451318"/>
            <a:ext cx="3495453" cy="320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844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Ebene, draußen, Himmel, Flugzeug enthält.&#10;&#10;Automatisch generierte Beschreibung">
            <a:extLst>
              <a:ext uri="{FF2B5EF4-FFF2-40B4-BE49-F238E27FC236}">
                <a16:creationId xmlns:a16="http://schemas.microsoft.com/office/drawing/2014/main" id="{3B26A87D-A16B-A84F-A49F-A2D9E1AEFA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64704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B489E03F-4C9B-0648-AC57-895044204F1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50" y="483068"/>
            <a:ext cx="3495453" cy="320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15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draußen, Himmel, Gras, LKW enthält.&#10;&#10;Automatisch generierte Beschreibung">
            <a:extLst>
              <a:ext uri="{FF2B5EF4-FFF2-40B4-BE49-F238E27FC236}">
                <a16:creationId xmlns:a16="http://schemas.microsoft.com/office/drawing/2014/main" id="{C7E49B8D-E8B8-8C45-B46D-48975C2A02C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64704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E367C83B-87B7-C040-90FC-DE41620054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50" y="483068"/>
            <a:ext cx="3495453" cy="320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484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Himmel, Transport, draußen, Boot enthält.&#10;&#10;Automatisch generierte Beschreibung">
            <a:extLst>
              <a:ext uri="{FF2B5EF4-FFF2-40B4-BE49-F238E27FC236}">
                <a16:creationId xmlns:a16="http://schemas.microsoft.com/office/drawing/2014/main" id="{7E211695-729D-6F41-851B-9C2F24EB33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64704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71DECA15-5333-444F-A6C6-A8B50D7AF99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500" y="502118"/>
            <a:ext cx="3495453" cy="320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893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drinnen, blau enthält.&#10;&#10;Automatisch generierte Beschreibung">
            <a:extLst>
              <a:ext uri="{FF2B5EF4-FFF2-40B4-BE49-F238E27FC236}">
                <a16:creationId xmlns:a16="http://schemas.microsoft.com/office/drawing/2014/main" id="{16348072-E5B1-CA48-B53C-9F39B280A1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64704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0DC7CDAF-2D6B-A74E-87FE-3F57A6D8129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50" y="483068"/>
            <a:ext cx="3495453" cy="320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650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00ACD2E9-E0B2-2B42-8A77-C9608890C063}"/>
              </a:ext>
            </a:extLst>
          </p:cNvPr>
          <p:cNvSpPr/>
          <p:nvPr userDrawn="1"/>
        </p:nvSpPr>
        <p:spPr>
          <a:xfrm>
            <a:off x="0" y="6408000"/>
            <a:ext cx="12192000" cy="450000"/>
          </a:xfrm>
          <a:prstGeom prst="rect">
            <a:avLst/>
          </a:prstGeom>
          <a:solidFill>
            <a:srgbClr val="9EA2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B3C1C467-DADF-414B-8D37-11F4538EC2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77863" y="400050"/>
            <a:ext cx="6850062" cy="110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 bearbeiten</a:t>
            </a:r>
            <a:endParaRPr lang="en-US" altLang="de-DE"/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D61CB6C9-20D9-1646-8FB6-E1831C23F0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1865313"/>
            <a:ext cx="11066240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Überschrift bearbeiten</a:t>
            </a:r>
          </a:p>
          <a:p>
            <a:pPr lvl="1"/>
            <a:r>
              <a:rPr lang="de-DE" altLang="de-DE"/>
              <a:t>Erste Ebene bearbeiten</a:t>
            </a:r>
          </a:p>
          <a:p>
            <a:pPr lvl="2"/>
            <a:r>
              <a:rPr lang="de-DE" altLang="de-DE"/>
              <a:t>Zweite Ebene</a:t>
            </a:r>
          </a:p>
          <a:p>
            <a:pPr lvl="3"/>
            <a:r>
              <a:rPr lang="de-DE" altLang="de-DE"/>
              <a:t>Dritte Ebene</a:t>
            </a:r>
          </a:p>
          <a:p>
            <a:pPr lvl="4"/>
            <a:r>
              <a:rPr lang="de-DE" altLang="de-DE"/>
              <a:t>Vierte Ebene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F5ED68-F0A7-FE43-9575-B333A5F402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59890" y="6450436"/>
            <a:ext cx="684213" cy="36512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pPr>
              <a:defRPr/>
            </a:pPr>
            <a:fld id="{C2444F85-0F33-1344-AE98-2983B8E0DEE5}" type="slidenum">
              <a:rPr lang="en-US" smtClean="0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B924B7-C92F-AD4B-B09D-DD78DF6B3C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7863" y="6450437"/>
            <a:ext cx="3751262" cy="36512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pPr>
              <a:defRPr/>
            </a:pPr>
            <a:r>
              <a:rPr lang="de-AT"/>
              <a:t>Autor | </a:t>
            </a:r>
            <a:fld id="{8B063E7E-95DD-314F-A740-00A373145D35}" type="datetime1">
              <a:rPr lang="de-AT" smtClean="0"/>
              <a:pPr>
                <a:defRPr/>
              </a:pPr>
              <a:t>03.04.2026</a:t>
            </a:fld>
            <a:endParaRPr lang="en-US"/>
          </a:p>
        </p:txBody>
      </p:sp>
      <p:cxnSp>
        <p:nvCxnSpPr>
          <p:cNvPr id="3" name="Gerade Verbindung 2">
            <a:extLst>
              <a:ext uri="{FF2B5EF4-FFF2-40B4-BE49-F238E27FC236}">
                <a16:creationId xmlns:a16="http://schemas.microsoft.com/office/drawing/2014/main" id="{569BCE8C-A8DE-3242-9F6C-B15EA0992942}"/>
              </a:ext>
            </a:extLst>
          </p:cNvPr>
          <p:cNvCxnSpPr/>
          <p:nvPr userDrawn="1"/>
        </p:nvCxnSpPr>
        <p:spPr>
          <a:xfrm>
            <a:off x="0" y="6390481"/>
            <a:ext cx="12192000" cy="0"/>
          </a:xfrm>
          <a:prstGeom prst="line">
            <a:avLst/>
          </a:prstGeom>
          <a:ln w="31750">
            <a:solidFill>
              <a:srgbClr val="C810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rafik 3">
            <a:extLst>
              <a:ext uri="{FF2B5EF4-FFF2-40B4-BE49-F238E27FC236}">
                <a16:creationId xmlns:a16="http://schemas.microsoft.com/office/drawing/2014/main" id="{CBBAA608-BA7B-8A46-859B-FAD5CB10F36C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4103" y="511963"/>
            <a:ext cx="3600000" cy="330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8" r:id="rId2"/>
    <p:sldLayoutId id="2147483679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80" r:id="rId15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000" b="1" kern="1200">
          <a:solidFill>
            <a:schemeClr val="bg2">
              <a:lumMod val="25000"/>
            </a:schemeClr>
          </a:solidFill>
          <a:latin typeface="Source Sans Pro Semibold" panose="020B0503030403020204" pitchFamily="34" charset="0"/>
          <a:ea typeface="Source Sans Pro Semibold" panose="020B0503030403020204" pitchFamily="34" charset="0"/>
          <a:cs typeface="Source Sans Pro Semibold" panose="020B0503030403020204" pitchFamily="34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C8102E"/>
          </a:solidFill>
          <a:latin typeface="Source Sans Pro Semibold" panose="020B0503030403020204" pitchFamily="34" charset="0"/>
          <a:ea typeface="Source Sans Pro Semibold" panose="020B0503030403020204" pitchFamily="34" charset="0"/>
          <a:cs typeface="Source Sans Pro Semibold" panose="020B0503030403020204" pitchFamily="34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C8102E"/>
          </a:solidFill>
          <a:latin typeface="Source Sans Pro Semibold" panose="020B0503030403020204" pitchFamily="34" charset="0"/>
          <a:ea typeface="Source Sans Pro Semibold" panose="020B0503030403020204" pitchFamily="34" charset="0"/>
          <a:cs typeface="Source Sans Pro Semibold" panose="020B0503030403020204" pitchFamily="34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C8102E"/>
          </a:solidFill>
          <a:latin typeface="Source Sans Pro Semibold" panose="020B0503030403020204" pitchFamily="34" charset="0"/>
          <a:ea typeface="Source Sans Pro Semibold" panose="020B0503030403020204" pitchFamily="34" charset="0"/>
          <a:cs typeface="Source Sans Pro Semibold" panose="020B0503030403020204" pitchFamily="34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C8102E"/>
          </a:solidFill>
          <a:latin typeface="Source Sans Pro Semibold" panose="020B0503030403020204" pitchFamily="34" charset="0"/>
          <a:ea typeface="Source Sans Pro Semibold" panose="020B0503030403020204" pitchFamily="34" charset="0"/>
          <a:cs typeface="Source Sans Pro Semibold" panose="020B0503030403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algn="l" defTabSz="457200" rtl="0" eaLnBrk="1" fontAlgn="base" hangingPunct="1">
        <a:spcBef>
          <a:spcPts val="1000"/>
        </a:spcBef>
        <a:spcAft>
          <a:spcPct val="0"/>
        </a:spcAft>
        <a:buClr>
          <a:srgbClr val="C8102E"/>
        </a:buClr>
        <a:buSzPct val="80000"/>
        <a:buFont typeface="Wingdings 3" pitchFamily="2" charset="2"/>
        <a:defRPr sz="2600" b="1" kern="1200">
          <a:solidFill>
            <a:schemeClr val="bg2">
              <a:lumMod val="25000"/>
            </a:schemeClr>
          </a:solidFill>
          <a:latin typeface="Source Sans Pro Semibold" panose="020B0503030403020204" pitchFamily="34" charset="0"/>
          <a:ea typeface="Source Sans Pro Semibold" panose="020B0503030403020204" pitchFamily="34" charset="0"/>
          <a:cs typeface="Source Sans Pro Semibold" panose="020B0503030403020204" pitchFamily="34" charset="0"/>
        </a:defRPr>
      </a:lvl1pPr>
      <a:lvl2pPr marL="311150" indent="-287338" algn="l" defTabSz="457200" rtl="0" eaLnBrk="1" fontAlgn="base" hangingPunct="1">
        <a:spcBef>
          <a:spcPts val="1000"/>
        </a:spcBef>
        <a:spcAft>
          <a:spcPct val="0"/>
        </a:spcAft>
        <a:buClr>
          <a:srgbClr val="C8102E"/>
        </a:buClr>
        <a:buSzPct val="80000"/>
        <a:buFont typeface="Wingdings 3" pitchFamily="2" charset="2"/>
        <a:buChar char=""/>
        <a:defRPr sz="2400" kern="1200">
          <a:solidFill>
            <a:schemeClr val="bg2">
              <a:lumMod val="25000"/>
            </a:schemeClr>
          </a:solidFill>
          <a:latin typeface="Source Sans Pro" panose="020B0503030403020204" pitchFamily="34" charset="0"/>
          <a:ea typeface="Source Sans Pro" panose="020B0503030403020204" pitchFamily="34" charset="0"/>
          <a:cs typeface="Source Sans Pro" panose="020B0503030403020204" pitchFamily="34" charset="0"/>
        </a:defRPr>
      </a:lvl2pPr>
      <a:lvl3pPr marL="622300" indent="-261938" algn="l" defTabSz="457200" rtl="0" eaLnBrk="1" fontAlgn="base" hangingPunct="1">
        <a:spcBef>
          <a:spcPts val="1000"/>
        </a:spcBef>
        <a:spcAft>
          <a:spcPct val="0"/>
        </a:spcAft>
        <a:buClr>
          <a:srgbClr val="C8102E"/>
        </a:buClr>
        <a:buSzPct val="80000"/>
        <a:buFont typeface="Wingdings 3" pitchFamily="2" charset="2"/>
        <a:buChar char=""/>
        <a:defRPr sz="2000" kern="1200">
          <a:solidFill>
            <a:schemeClr val="bg2">
              <a:lumMod val="25000"/>
            </a:schemeClr>
          </a:solidFill>
          <a:latin typeface="Source Sans Pro" panose="020B0503030403020204" pitchFamily="34" charset="0"/>
          <a:ea typeface="Source Sans Pro" panose="020B0503030403020204" pitchFamily="34" charset="0"/>
          <a:cs typeface="Source Sans Pro" panose="020B0503030403020204" pitchFamily="34" charset="0"/>
        </a:defRPr>
      </a:lvl3pPr>
      <a:lvl4pPr marL="846138" indent="-223838" algn="l" defTabSz="457200" rtl="0" eaLnBrk="1" fontAlgn="base" hangingPunct="1">
        <a:spcBef>
          <a:spcPts val="1000"/>
        </a:spcBef>
        <a:spcAft>
          <a:spcPct val="0"/>
        </a:spcAft>
        <a:buClr>
          <a:srgbClr val="C8102E"/>
        </a:buClr>
        <a:buSzPct val="80000"/>
        <a:buFont typeface="Wingdings 3" pitchFamily="2" charset="2"/>
        <a:buChar char=""/>
        <a:defRPr kern="1200">
          <a:solidFill>
            <a:schemeClr val="bg2">
              <a:lumMod val="25000"/>
            </a:schemeClr>
          </a:solidFill>
          <a:latin typeface="Source Sans Pro" panose="020B0503030403020204" pitchFamily="34" charset="0"/>
          <a:ea typeface="Source Sans Pro" panose="020B0503030403020204" pitchFamily="34" charset="0"/>
          <a:cs typeface="Source Sans Pro" panose="020B0503030403020204" pitchFamily="34" charset="0"/>
        </a:defRPr>
      </a:lvl4pPr>
      <a:lvl5pPr marL="1157288" indent="-223838" algn="l" defTabSz="457200" rtl="0" eaLnBrk="1" fontAlgn="base" hangingPunct="1">
        <a:spcBef>
          <a:spcPts val="1000"/>
        </a:spcBef>
        <a:spcAft>
          <a:spcPct val="0"/>
        </a:spcAft>
        <a:buClr>
          <a:srgbClr val="C8102E"/>
        </a:buClr>
        <a:buSzPct val="80000"/>
        <a:buFont typeface="Wingdings 3" pitchFamily="2" charset="2"/>
        <a:buChar char=""/>
        <a:defRPr sz="1600" kern="1200">
          <a:solidFill>
            <a:schemeClr val="bg2">
              <a:lumMod val="25000"/>
            </a:schemeClr>
          </a:solidFill>
          <a:latin typeface="Source Sans Pro" panose="020B0503030403020204" pitchFamily="34" charset="0"/>
          <a:ea typeface="Source Sans Pro" panose="020B0503030403020204" pitchFamily="34" charset="0"/>
          <a:cs typeface="Source Sans Pro" panose="020B0503030403020204" pitchFamily="34" charset="0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mrb-guss.com/wp-content/uploads/2021/01/MRB-Guss-finale-Version-V3-25MB.mp4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6.png"/><Relationship Id="rId18" Type="http://schemas.openxmlformats.org/officeDocument/2006/relationships/image" Target="../media/image71.png"/><Relationship Id="rId26" Type="http://schemas.openxmlformats.org/officeDocument/2006/relationships/image" Target="../media/image79.png"/><Relationship Id="rId21" Type="http://schemas.openxmlformats.org/officeDocument/2006/relationships/image" Target="../media/image74.png"/><Relationship Id="rId34" Type="http://schemas.openxmlformats.org/officeDocument/2006/relationships/image" Target="../media/image87.jpeg"/><Relationship Id="rId7" Type="http://schemas.openxmlformats.org/officeDocument/2006/relationships/image" Target="../media/image60.png"/><Relationship Id="rId12" Type="http://schemas.openxmlformats.org/officeDocument/2006/relationships/image" Target="../media/image65.jpeg"/><Relationship Id="rId17" Type="http://schemas.openxmlformats.org/officeDocument/2006/relationships/image" Target="../media/image70.png"/><Relationship Id="rId25" Type="http://schemas.openxmlformats.org/officeDocument/2006/relationships/image" Target="../media/image78.png"/><Relationship Id="rId33" Type="http://schemas.openxmlformats.org/officeDocument/2006/relationships/image" Target="../media/image86.png"/><Relationship Id="rId2" Type="http://schemas.openxmlformats.org/officeDocument/2006/relationships/image" Target="../media/image55.png"/><Relationship Id="rId16" Type="http://schemas.openxmlformats.org/officeDocument/2006/relationships/image" Target="../media/image69.jpeg"/><Relationship Id="rId20" Type="http://schemas.openxmlformats.org/officeDocument/2006/relationships/image" Target="../media/image73.png"/><Relationship Id="rId29" Type="http://schemas.openxmlformats.org/officeDocument/2006/relationships/image" Target="../media/image8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9.png"/><Relationship Id="rId11" Type="http://schemas.openxmlformats.org/officeDocument/2006/relationships/image" Target="../media/image64.png"/><Relationship Id="rId24" Type="http://schemas.openxmlformats.org/officeDocument/2006/relationships/image" Target="../media/image77.png"/><Relationship Id="rId32" Type="http://schemas.openxmlformats.org/officeDocument/2006/relationships/image" Target="../media/image85.png"/><Relationship Id="rId37" Type="http://schemas.openxmlformats.org/officeDocument/2006/relationships/image" Target="../media/image90.png"/><Relationship Id="rId5" Type="http://schemas.openxmlformats.org/officeDocument/2006/relationships/image" Target="../media/image58.png"/><Relationship Id="rId15" Type="http://schemas.openxmlformats.org/officeDocument/2006/relationships/image" Target="../media/image68.png"/><Relationship Id="rId23" Type="http://schemas.openxmlformats.org/officeDocument/2006/relationships/image" Target="../media/image76.png"/><Relationship Id="rId28" Type="http://schemas.openxmlformats.org/officeDocument/2006/relationships/image" Target="../media/image81.png"/><Relationship Id="rId36" Type="http://schemas.openxmlformats.org/officeDocument/2006/relationships/image" Target="../media/image89.jpeg"/><Relationship Id="rId10" Type="http://schemas.openxmlformats.org/officeDocument/2006/relationships/image" Target="../media/image63.png"/><Relationship Id="rId19" Type="http://schemas.openxmlformats.org/officeDocument/2006/relationships/image" Target="../media/image72.png"/><Relationship Id="rId31" Type="http://schemas.openxmlformats.org/officeDocument/2006/relationships/image" Target="../media/image84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Relationship Id="rId14" Type="http://schemas.openxmlformats.org/officeDocument/2006/relationships/image" Target="../media/image67.png"/><Relationship Id="rId22" Type="http://schemas.openxmlformats.org/officeDocument/2006/relationships/image" Target="../media/image75.png"/><Relationship Id="rId27" Type="http://schemas.openxmlformats.org/officeDocument/2006/relationships/image" Target="../media/image80.jpeg"/><Relationship Id="rId30" Type="http://schemas.openxmlformats.org/officeDocument/2006/relationships/image" Target="../media/image83.png"/><Relationship Id="rId35" Type="http://schemas.openxmlformats.org/officeDocument/2006/relationships/image" Target="../media/image88.png"/><Relationship Id="rId8" Type="http://schemas.openxmlformats.org/officeDocument/2006/relationships/image" Target="../media/image61.png"/><Relationship Id="rId3" Type="http://schemas.openxmlformats.org/officeDocument/2006/relationships/image" Target="../media/image5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16663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 descr="Ein Bild, das Person enthält.&#10;&#10;Automatisch generierte Beschreibung">
            <a:extLst>
              <a:ext uri="{FF2B5EF4-FFF2-40B4-BE49-F238E27FC236}">
                <a16:creationId xmlns:a16="http://schemas.microsoft.com/office/drawing/2014/main" id="{73A0AA32-6E11-8742-B780-95916C49728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8000"/>
            <a:ext cx="4320000" cy="4320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5B4E36D-24B3-4245-BB4F-73622C3A9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96658"/>
            <a:ext cx="7757092" cy="671208"/>
          </a:xfrm>
        </p:spPr>
        <p:txBody>
          <a:bodyPr/>
          <a:lstStyle/>
          <a:p>
            <a:r>
              <a:rPr lang="de-DE" dirty="0" err="1">
                <a:solidFill>
                  <a:srgbClr val="C00000"/>
                </a:solidFill>
                <a:cs typeface="Arial" panose="020B0604020202020204" pitchFamily="34" charset="0"/>
              </a:rPr>
              <a:t>Coreshop</a:t>
            </a:r>
            <a:endParaRPr lang="de-DE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7E919B6-55F1-1A47-A930-1AED3200A9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3493" y="6408000"/>
            <a:ext cx="684213" cy="432000"/>
          </a:xfrm>
        </p:spPr>
        <p:txBody>
          <a:bodyPr/>
          <a:lstStyle/>
          <a:p>
            <a:pPr>
              <a:defRPr/>
            </a:pPr>
            <a:fld id="{C2444F85-0F33-1344-AE98-2983B8E0DEE5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89F124B-4EC3-0142-9EBC-5410209442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1406" y="6408000"/>
            <a:ext cx="3751262" cy="432000"/>
          </a:xfrm>
        </p:spPr>
        <p:txBody>
          <a:bodyPr/>
          <a:lstStyle/>
          <a:p>
            <a:pPr>
              <a:defRPr/>
            </a:pPr>
            <a:r>
              <a:rPr lang="en-US"/>
              <a:t>MRB </a:t>
            </a:r>
            <a:r>
              <a:rPr lang="en-US" err="1"/>
              <a:t>Guss</a:t>
            </a:r>
            <a:r>
              <a:rPr lang="en-US"/>
              <a:t> | </a:t>
            </a:r>
            <a:fld id="{CA9A6A06-8F74-384B-9C76-BA417014508B}" type="datetime1">
              <a:rPr lang="de-AT" smtClean="0"/>
              <a:t>03.04.2026</a:t>
            </a:fld>
            <a:endParaRPr lang="en-US"/>
          </a:p>
        </p:txBody>
      </p:sp>
      <p:sp>
        <p:nvSpPr>
          <p:cNvPr id="12" name="Textfeld 11"/>
          <p:cNvSpPr txBox="1"/>
          <p:nvPr/>
        </p:nvSpPr>
        <p:spPr>
          <a:xfrm>
            <a:off x="4752000" y="1368000"/>
            <a:ext cx="6975706" cy="2451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1150" lvl="1" indent="-287338" eaLnBrk="1" hangingPunct="1">
              <a:spcBef>
                <a:spcPts val="1000"/>
              </a:spcBef>
              <a:buClr>
                <a:srgbClr val="C8102E"/>
              </a:buClr>
              <a:buSzPct val="80000"/>
              <a:buFont typeface="Wingdings 3" pitchFamily="2" charset="2"/>
              <a:buChar char=""/>
            </a:pPr>
            <a:r>
              <a:rPr lang="de-AT" sz="2400" dirty="0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9 Core </a:t>
            </a:r>
            <a:r>
              <a:rPr lang="de-AT" sz="2400" dirty="0" err="1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shooting</a:t>
            </a:r>
            <a:r>
              <a:rPr lang="de-AT" sz="2400" dirty="0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de-AT" sz="2400" dirty="0" err="1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machines</a:t>
            </a:r>
            <a:r>
              <a:rPr lang="de-AT" sz="2400" dirty="0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20, 25 and 40 l</a:t>
            </a:r>
          </a:p>
          <a:p>
            <a:pPr marL="311150" lvl="1" indent="-287338" eaLnBrk="1" hangingPunct="1">
              <a:spcBef>
                <a:spcPts val="1000"/>
              </a:spcBef>
              <a:buClr>
                <a:srgbClr val="C8102E"/>
              </a:buClr>
              <a:buSzPct val="80000"/>
              <a:buFont typeface="Wingdings 3" pitchFamily="2" charset="2"/>
              <a:buChar char=""/>
            </a:pPr>
            <a:r>
              <a:rPr lang="de-AT" sz="2400" dirty="0" err="1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Coldbox</a:t>
            </a:r>
            <a:r>
              <a:rPr lang="de-AT" sz="2400" dirty="0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de-AT" sz="2400" dirty="0" err="1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process</a:t>
            </a:r>
            <a:r>
              <a:rPr lang="de-AT" sz="2400" dirty="0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	 </a:t>
            </a:r>
          </a:p>
          <a:p>
            <a:pPr marL="311150" lvl="1" indent="-287338" eaLnBrk="1" hangingPunct="1">
              <a:spcBef>
                <a:spcPts val="1000"/>
              </a:spcBef>
              <a:buClr>
                <a:srgbClr val="C8102E"/>
              </a:buClr>
              <a:buSzPct val="80000"/>
              <a:buFont typeface="Wingdings 3" pitchFamily="2" charset="2"/>
              <a:buChar char=""/>
            </a:pPr>
            <a:r>
              <a:rPr lang="de-AT" sz="2400" dirty="0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Manual </a:t>
            </a:r>
            <a:r>
              <a:rPr lang="de-AT" sz="2400" dirty="0" err="1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handling</a:t>
            </a:r>
            <a:r>
              <a:rPr lang="de-AT" sz="2400" dirty="0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</a:p>
          <a:p>
            <a:pPr marL="311150" lvl="1" indent="-287338" eaLnBrk="1" hangingPunct="1">
              <a:spcBef>
                <a:spcPts val="1000"/>
              </a:spcBef>
              <a:buClr>
                <a:srgbClr val="C8102E"/>
              </a:buClr>
              <a:buSzPct val="80000"/>
              <a:buFont typeface="Wingdings 3" pitchFamily="2" charset="2"/>
              <a:buChar char=""/>
            </a:pPr>
            <a:r>
              <a:rPr lang="de-AT" sz="2400" dirty="0" err="1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Semi</a:t>
            </a:r>
            <a:r>
              <a:rPr lang="de-AT" sz="2400" dirty="0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de-AT" sz="2400" dirty="0" err="1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and</a:t>
            </a:r>
            <a:r>
              <a:rPr lang="de-AT" sz="2400" dirty="0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de-AT" sz="2400" dirty="0" err="1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full</a:t>
            </a:r>
            <a:r>
              <a:rPr lang="de-AT" sz="2400" dirty="0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de-AT" sz="2400" dirty="0" err="1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automatic</a:t>
            </a:r>
            <a:r>
              <a:rPr lang="de-AT" sz="2400" dirty="0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de-AT" sz="2400" dirty="0" err="1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handling</a:t>
            </a:r>
            <a:endParaRPr lang="de-AT" sz="2400" dirty="0">
              <a:solidFill>
                <a:schemeClr val="bg2">
                  <a:lumMod val="25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311150" lvl="1" indent="-287338" eaLnBrk="1" hangingPunct="1">
              <a:spcBef>
                <a:spcPts val="1000"/>
              </a:spcBef>
              <a:buClr>
                <a:srgbClr val="C8102E"/>
              </a:buClr>
              <a:buSzPct val="80000"/>
              <a:buFont typeface="Wingdings 3" pitchFamily="2" charset="2"/>
              <a:buChar char=""/>
            </a:pPr>
            <a:r>
              <a:rPr lang="de-AT" sz="2400" dirty="0" err="1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Automatic</a:t>
            </a:r>
            <a:r>
              <a:rPr lang="de-AT" sz="2400" dirty="0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de-AT" sz="2400" dirty="0" err="1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warehouse</a:t>
            </a:r>
            <a:endParaRPr lang="de-AT" sz="2400" dirty="0">
              <a:solidFill>
                <a:schemeClr val="bg2">
                  <a:lumMod val="25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4" name="Grafik 3" descr="Ein Bild, das Gerüstbau enthält.&#10;&#10;Automatisch generierte Beschreibung">
            <a:extLst>
              <a:ext uri="{FF2B5EF4-FFF2-40B4-BE49-F238E27FC236}">
                <a16:creationId xmlns:a16="http://schemas.microsoft.com/office/drawing/2014/main" id="{4466A30F-71B4-0043-B377-80E384338D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0" r="13853"/>
          <a:stretch/>
        </p:blipFill>
        <p:spPr>
          <a:xfrm>
            <a:off x="0" y="1368000"/>
            <a:ext cx="4322618" cy="4320000"/>
          </a:xfrm>
          <a:prstGeom prst="rect">
            <a:avLst/>
          </a:prstGeom>
        </p:spPr>
      </p:pic>
      <p:pic>
        <p:nvPicPr>
          <p:cNvPr id="7" name="Grafik 6" descr="Ein Bild, das Gebäude, orange, Werkzeug enthält.&#10;&#10;Automatisch generierte Beschreibung">
            <a:extLst>
              <a:ext uri="{FF2B5EF4-FFF2-40B4-BE49-F238E27FC236}">
                <a16:creationId xmlns:a16="http://schemas.microsoft.com/office/drawing/2014/main" id="{7D4DA756-BDF6-BE4E-B490-D3A9BC9074E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8000"/>
            <a:ext cx="4320000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925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B4E36D-24B3-4245-BB4F-73622C3A9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96658"/>
            <a:ext cx="6850808" cy="639236"/>
          </a:xfrm>
        </p:spPr>
        <p:txBody>
          <a:bodyPr/>
          <a:lstStyle/>
          <a:p>
            <a:r>
              <a:rPr lang="de-DE" dirty="0" err="1">
                <a:solidFill>
                  <a:srgbClr val="C00000"/>
                </a:solidFill>
                <a:cs typeface="Arial" panose="020B0604020202020204" pitchFamily="34" charset="0"/>
              </a:rPr>
              <a:t>Melting</a:t>
            </a:r>
            <a:r>
              <a:rPr lang="de-DE" dirty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C00000"/>
                </a:solidFill>
                <a:cs typeface="Arial" panose="020B0604020202020204" pitchFamily="34" charset="0"/>
              </a:rPr>
              <a:t>department</a:t>
            </a:r>
            <a:endParaRPr lang="de-DE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7E919B6-55F1-1A47-A930-1AED3200A9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3493" y="6408000"/>
            <a:ext cx="684213" cy="432000"/>
          </a:xfrm>
        </p:spPr>
        <p:txBody>
          <a:bodyPr/>
          <a:lstStyle/>
          <a:p>
            <a:pPr>
              <a:defRPr/>
            </a:pPr>
            <a:fld id="{C2444F85-0F33-1344-AE98-2983B8E0DEE5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89F124B-4EC3-0142-9EBC-5410209442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1406" y="6408000"/>
            <a:ext cx="3751262" cy="432000"/>
          </a:xfrm>
        </p:spPr>
        <p:txBody>
          <a:bodyPr/>
          <a:lstStyle/>
          <a:p>
            <a:pPr>
              <a:defRPr/>
            </a:pPr>
            <a:r>
              <a:rPr lang="en-US"/>
              <a:t>MRB </a:t>
            </a:r>
            <a:r>
              <a:rPr lang="en-US" err="1"/>
              <a:t>Guss</a:t>
            </a:r>
            <a:r>
              <a:rPr lang="en-US"/>
              <a:t> | </a:t>
            </a:r>
            <a:fld id="{CA9A6A06-8F74-384B-9C76-BA417014508B}" type="datetime1">
              <a:rPr lang="de-AT" smtClean="0"/>
              <a:t>03.04.2026</a:t>
            </a:fld>
            <a:endParaRPr lang="en-US"/>
          </a:p>
        </p:txBody>
      </p:sp>
      <p:sp>
        <p:nvSpPr>
          <p:cNvPr id="9" name="Textfeld 8"/>
          <p:cNvSpPr txBox="1"/>
          <p:nvPr/>
        </p:nvSpPr>
        <p:spPr>
          <a:xfrm>
            <a:off x="4752000" y="1368000"/>
            <a:ext cx="6975706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1150" lvl="1" indent="-287338" eaLnBrk="1" hangingPunct="1">
              <a:spcBef>
                <a:spcPts val="1000"/>
              </a:spcBef>
              <a:buClr>
                <a:srgbClr val="C8102E"/>
              </a:buClr>
              <a:buSzPct val="80000"/>
              <a:buFont typeface="Wingdings 3" pitchFamily="2" charset="2"/>
              <a:buChar char=""/>
            </a:pPr>
            <a:r>
              <a:rPr lang="de-AT" sz="2400" dirty="0" err="1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Melting</a:t>
            </a:r>
            <a:r>
              <a:rPr lang="de-AT" sz="2400" dirty="0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de-AT" sz="2400" dirty="0" err="1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output</a:t>
            </a:r>
            <a:r>
              <a:rPr lang="de-AT" sz="2400" dirty="0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: 12-14 t/h</a:t>
            </a:r>
          </a:p>
          <a:p>
            <a:pPr marL="311150" lvl="1" indent="-287338" eaLnBrk="1" hangingPunct="1">
              <a:spcBef>
                <a:spcPts val="1000"/>
              </a:spcBef>
              <a:buClr>
                <a:srgbClr val="C8102E"/>
              </a:buClr>
              <a:buSzPct val="80000"/>
              <a:buFont typeface="Wingdings 3" pitchFamily="2" charset="2"/>
              <a:buChar char=""/>
            </a:pPr>
            <a:r>
              <a:rPr lang="de-AT" sz="2400" dirty="0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2 medium </a:t>
            </a:r>
            <a:r>
              <a:rPr lang="de-AT" sz="2400" dirty="0" err="1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frequency</a:t>
            </a:r>
            <a:r>
              <a:rPr lang="de-AT" sz="2400" dirty="0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de-AT" sz="2400" dirty="0" err="1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furnaces</a:t>
            </a:r>
            <a:r>
              <a:rPr lang="de-AT" sz="2400" dirty="0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8 </a:t>
            </a:r>
            <a:r>
              <a:rPr lang="de-AT" sz="2400" dirty="0" err="1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tons</a:t>
            </a:r>
            <a:r>
              <a:rPr lang="de-AT" sz="2400" dirty="0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in </a:t>
            </a:r>
            <a:r>
              <a:rPr lang="de-AT" sz="2400" dirty="0" err="1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tandem</a:t>
            </a:r>
            <a:r>
              <a:rPr lang="de-AT" sz="2400" dirty="0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de-AT" sz="2400" dirty="0" err="1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operation</a:t>
            </a:r>
            <a:endParaRPr lang="de-AT" sz="2400" dirty="0">
              <a:solidFill>
                <a:schemeClr val="bg2">
                  <a:lumMod val="25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311150" lvl="1" indent="-287338" eaLnBrk="1" hangingPunct="1">
              <a:spcBef>
                <a:spcPts val="1000"/>
              </a:spcBef>
              <a:buClr>
                <a:srgbClr val="C8102E"/>
              </a:buClr>
              <a:buSzPct val="80000"/>
              <a:buFont typeface="Wingdings 3" pitchFamily="2" charset="2"/>
              <a:buChar char=""/>
            </a:pPr>
            <a:r>
              <a:rPr lang="de-AT" sz="2400" dirty="0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1 </a:t>
            </a:r>
            <a:r>
              <a:rPr lang="de-AT" sz="24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holding</a:t>
            </a:r>
            <a:r>
              <a:rPr lang="de-AT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de-AT" sz="24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furnace</a:t>
            </a:r>
            <a:r>
              <a:rPr lang="de-AT" sz="2400" dirty="0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8 </a:t>
            </a:r>
            <a:r>
              <a:rPr lang="de-AT" sz="2400" dirty="0" err="1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tons</a:t>
            </a:r>
            <a:endParaRPr lang="de-AT" sz="2400" dirty="0">
              <a:solidFill>
                <a:schemeClr val="bg2">
                  <a:lumMod val="25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311150" lvl="1" indent="-287338" eaLnBrk="1" hangingPunct="1">
              <a:spcBef>
                <a:spcPts val="1000"/>
              </a:spcBef>
              <a:buClr>
                <a:srgbClr val="C8102E"/>
              </a:buClr>
              <a:buSzPct val="80000"/>
              <a:buFont typeface="Wingdings 3" pitchFamily="2" charset="2"/>
              <a:buChar char=""/>
            </a:pPr>
            <a:r>
              <a:rPr lang="de-AT" sz="2400" dirty="0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Magnesium </a:t>
            </a:r>
            <a:r>
              <a:rPr lang="de-AT" sz="2400" dirty="0" err="1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treatment</a:t>
            </a:r>
            <a:r>
              <a:rPr lang="de-AT" sz="2400" dirty="0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de-AT" sz="2400" dirty="0" err="1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with</a:t>
            </a:r>
            <a:r>
              <a:rPr lang="de-AT" sz="2400" dirty="0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GF </a:t>
            </a:r>
            <a:r>
              <a:rPr lang="de-AT" sz="2400" dirty="0" err="1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converter</a:t>
            </a:r>
            <a:r>
              <a:rPr lang="de-AT" sz="2400" dirty="0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de-AT" sz="2400" dirty="0" err="1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process</a:t>
            </a:r>
            <a:r>
              <a:rPr lang="de-AT" sz="2400" dirty="0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</a:p>
        </p:txBody>
      </p:sp>
      <p:pic>
        <p:nvPicPr>
          <p:cNvPr id="8" name="Grafik 7" descr="Ein Bild, das drinnen, Kochen, Pfanne enthält.&#10;&#10;Automatisch generierte Beschreibung">
            <a:extLst>
              <a:ext uri="{FF2B5EF4-FFF2-40B4-BE49-F238E27FC236}">
                <a16:creationId xmlns:a16="http://schemas.microsoft.com/office/drawing/2014/main" id="{85652D0E-97B3-1648-8956-85A47A0BC20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90" r="13234"/>
          <a:stretch/>
        </p:blipFill>
        <p:spPr>
          <a:xfrm>
            <a:off x="0" y="1368000"/>
            <a:ext cx="4322618" cy="4320000"/>
          </a:xfrm>
          <a:prstGeom prst="rect">
            <a:avLst/>
          </a:prstGeom>
        </p:spPr>
      </p:pic>
      <p:pic>
        <p:nvPicPr>
          <p:cNvPr id="11" name="Grafik 10" descr="Ein Bild, das draußen, Bordstein enthält.&#10;&#10;Automatisch generierte Beschreibung">
            <a:extLst>
              <a:ext uri="{FF2B5EF4-FFF2-40B4-BE49-F238E27FC236}">
                <a16:creationId xmlns:a16="http://schemas.microsoft.com/office/drawing/2014/main" id="{6388AAF6-8FC2-6547-99B5-71B15C07F4E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" y="1368000"/>
            <a:ext cx="4320000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875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863" y="400050"/>
            <a:ext cx="6850062" cy="629449"/>
          </a:xfrm>
        </p:spPr>
        <p:txBody>
          <a:bodyPr>
            <a:normAutofit/>
          </a:bodyPr>
          <a:lstStyle/>
          <a:p>
            <a:r>
              <a:rPr lang="de-DE" dirty="0">
                <a:solidFill>
                  <a:srgbClr val="C00000"/>
                </a:solidFill>
                <a:cs typeface="Arial" panose="020B0604020202020204" pitchFamily="34" charset="0"/>
              </a:rPr>
              <a:t>Materials	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52000" y="1368000"/>
            <a:ext cx="6051525" cy="4244460"/>
          </a:xfrm>
        </p:spPr>
        <p:txBody>
          <a:bodyPr/>
          <a:lstStyle/>
          <a:p>
            <a:pPr lvl="1"/>
            <a:r>
              <a:rPr lang="de-DE" dirty="0"/>
              <a:t>Gray </a:t>
            </a:r>
            <a:r>
              <a:rPr lang="de-DE" dirty="0" err="1"/>
              <a:t>iron</a:t>
            </a:r>
            <a:r>
              <a:rPr lang="de-DE" dirty="0"/>
              <a:t> </a:t>
            </a:r>
          </a:p>
          <a:p>
            <a:pPr lvl="2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de-DE" dirty="0"/>
              <a:t>GJL 200 - 300</a:t>
            </a:r>
          </a:p>
          <a:p>
            <a:pPr lvl="1"/>
            <a:r>
              <a:rPr lang="de-DE" dirty="0" err="1"/>
              <a:t>Ductile</a:t>
            </a:r>
            <a:r>
              <a:rPr lang="de-DE" dirty="0"/>
              <a:t> </a:t>
            </a:r>
            <a:r>
              <a:rPr lang="de-DE" dirty="0" err="1"/>
              <a:t>iron</a:t>
            </a:r>
            <a:endParaRPr lang="de-DE" dirty="0"/>
          </a:p>
          <a:p>
            <a:pPr lvl="2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de-DE" dirty="0"/>
              <a:t>GJS 400 - 850</a:t>
            </a:r>
          </a:p>
          <a:p>
            <a:pPr lvl="1"/>
            <a:r>
              <a:rPr lang="de-DE" dirty="0">
                <a:solidFill>
                  <a:schemeClr val="tx1"/>
                </a:solidFill>
              </a:rPr>
              <a:t>High </a:t>
            </a:r>
            <a:r>
              <a:rPr lang="de-DE" dirty="0" err="1">
                <a:solidFill>
                  <a:schemeClr val="tx1"/>
                </a:solidFill>
              </a:rPr>
              <a:t>temperature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application</a:t>
            </a:r>
            <a:endParaRPr lang="de-DE" dirty="0">
              <a:solidFill>
                <a:schemeClr val="tx1"/>
              </a:solidFill>
            </a:endParaRPr>
          </a:p>
          <a:p>
            <a:pPr lvl="2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de-DE" dirty="0"/>
              <a:t>GJS/GJV </a:t>
            </a:r>
            <a:r>
              <a:rPr lang="de-DE" dirty="0" err="1"/>
              <a:t>SiMo</a:t>
            </a:r>
            <a:r>
              <a:rPr lang="de-DE" dirty="0"/>
              <a:t> , GJS/GJV </a:t>
            </a:r>
            <a:r>
              <a:rPr lang="de-DE" dirty="0" err="1"/>
              <a:t>SiMoNi</a:t>
            </a:r>
            <a:r>
              <a:rPr lang="de-DE" dirty="0"/>
              <a:t>, GJS </a:t>
            </a:r>
            <a:r>
              <a:rPr lang="de-DE" dirty="0" err="1"/>
              <a:t>SiMo</a:t>
            </a:r>
            <a:r>
              <a:rPr lang="de-DE" dirty="0"/>
              <a:t> 1000</a:t>
            </a:r>
          </a:p>
          <a:p>
            <a:pPr lvl="1"/>
            <a:r>
              <a:rPr lang="de-DE" dirty="0"/>
              <a:t>Development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customized</a:t>
            </a:r>
            <a:r>
              <a:rPr lang="de-DE" dirty="0"/>
              <a:t> material </a:t>
            </a:r>
            <a:r>
              <a:rPr lang="de-DE" dirty="0" err="1">
                <a:solidFill>
                  <a:schemeClr val="tx1"/>
                </a:solidFill>
              </a:rPr>
              <a:t>properties</a:t>
            </a:r>
            <a:r>
              <a:rPr lang="de-DE" dirty="0">
                <a:solidFill>
                  <a:srgbClr val="FF0000"/>
                </a:solidFill>
              </a:rPr>
              <a:t> </a:t>
            </a:r>
          </a:p>
          <a:p>
            <a:pPr lvl="1"/>
            <a:endParaRPr lang="de-DE" dirty="0"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2444F85-0F33-1344-AE98-2983B8E0DEE5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7" name="Fußzeilenplatzhalter 5">
            <a:extLst>
              <a:ext uri="{FF2B5EF4-FFF2-40B4-BE49-F238E27FC236}">
                <a16:creationId xmlns:a16="http://schemas.microsoft.com/office/drawing/2014/main" id="{6B4EBEF9-2BF7-A04B-9D92-5688E6CB73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1406" y="6408000"/>
            <a:ext cx="3751262" cy="432000"/>
          </a:xfrm>
        </p:spPr>
        <p:txBody>
          <a:bodyPr/>
          <a:lstStyle/>
          <a:p>
            <a:pPr>
              <a:defRPr/>
            </a:pPr>
            <a:r>
              <a:rPr lang="en-US"/>
              <a:t>MRB </a:t>
            </a:r>
            <a:r>
              <a:rPr lang="en-US" err="1"/>
              <a:t>Guss</a:t>
            </a:r>
            <a:r>
              <a:rPr lang="en-US"/>
              <a:t> | </a:t>
            </a:r>
            <a:fld id="{CA9A6A06-8F74-384B-9C76-BA417014508B}" type="datetime1">
              <a:rPr lang="de-AT" smtClean="0"/>
              <a:t>03.04.2026</a:t>
            </a:fld>
            <a:endParaRPr lang="en-US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B5BF3BC-DE3E-1E4A-9881-214569A8B9F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8000"/>
            <a:ext cx="4320000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4774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863" y="400050"/>
            <a:ext cx="6850062" cy="629449"/>
          </a:xfrm>
        </p:spPr>
        <p:txBody>
          <a:bodyPr>
            <a:normAutofit/>
          </a:bodyPr>
          <a:lstStyle/>
          <a:p>
            <a:r>
              <a:rPr lang="de-DE">
                <a:solidFill>
                  <a:srgbClr val="C00000"/>
                </a:solidFill>
                <a:cs typeface="Arial" panose="020B0604020202020204" pitchFamily="34" charset="0"/>
              </a:rPr>
              <a:t>Werkstoffe	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236823" y="1368000"/>
            <a:ext cx="4507280" cy="4244460"/>
          </a:xfrm>
        </p:spPr>
        <p:txBody>
          <a:bodyPr/>
          <a:lstStyle/>
          <a:p>
            <a:pPr lvl="1"/>
            <a:r>
              <a:rPr lang="de-DE" dirty="0"/>
              <a:t>Gray </a:t>
            </a:r>
            <a:r>
              <a:rPr lang="de-DE" dirty="0" err="1"/>
              <a:t>iron</a:t>
            </a:r>
            <a:r>
              <a:rPr lang="de-DE" dirty="0"/>
              <a:t>  </a:t>
            </a:r>
          </a:p>
          <a:p>
            <a:pPr lvl="2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de-DE" dirty="0"/>
              <a:t>GJL 200 - 300</a:t>
            </a:r>
          </a:p>
          <a:p>
            <a:pPr lvl="1"/>
            <a:r>
              <a:rPr lang="de-DE" dirty="0" err="1"/>
              <a:t>Ductile</a:t>
            </a:r>
            <a:r>
              <a:rPr lang="de-DE" dirty="0"/>
              <a:t> </a:t>
            </a:r>
            <a:r>
              <a:rPr lang="de-DE" dirty="0" err="1"/>
              <a:t>iron</a:t>
            </a:r>
            <a:endParaRPr lang="de-DE" dirty="0"/>
          </a:p>
          <a:p>
            <a:pPr lvl="2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de-DE" dirty="0"/>
              <a:t>GJS 400 - 850</a:t>
            </a:r>
          </a:p>
          <a:p>
            <a:pPr lvl="1"/>
            <a:r>
              <a:rPr lang="de-DE" dirty="0">
                <a:solidFill>
                  <a:schemeClr val="tx1"/>
                </a:solidFill>
              </a:rPr>
              <a:t>High </a:t>
            </a:r>
            <a:r>
              <a:rPr lang="de-DE" dirty="0" err="1">
                <a:solidFill>
                  <a:schemeClr val="tx1"/>
                </a:solidFill>
              </a:rPr>
              <a:t>temperature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application</a:t>
            </a:r>
            <a:endParaRPr lang="de-DE" dirty="0">
              <a:solidFill>
                <a:schemeClr val="tx1"/>
              </a:solidFill>
            </a:endParaRPr>
          </a:p>
          <a:p>
            <a:pPr lvl="2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de-DE" dirty="0"/>
              <a:t>GJS/GJV </a:t>
            </a:r>
            <a:r>
              <a:rPr lang="de-DE" dirty="0" err="1"/>
              <a:t>SiMo</a:t>
            </a:r>
            <a:r>
              <a:rPr lang="de-DE" dirty="0"/>
              <a:t> , GJS/GJV </a:t>
            </a:r>
            <a:r>
              <a:rPr lang="de-DE" dirty="0" err="1"/>
              <a:t>SiMoNi</a:t>
            </a:r>
            <a:r>
              <a:rPr lang="de-DE" dirty="0"/>
              <a:t>, GJS </a:t>
            </a:r>
            <a:r>
              <a:rPr lang="de-DE" dirty="0" err="1"/>
              <a:t>SiMo</a:t>
            </a:r>
            <a:r>
              <a:rPr lang="de-DE" dirty="0"/>
              <a:t> 1000</a:t>
            </a:r>
          </a:p>
          <a:p>
            <a:pPr lvl="1"/>
            <a:r>
              <a:rPr lang="de-DE" dirty="0"/>
              <a:t>Development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customized</a:t>
            </a:r>
            <a:r>
              <a:rPr lang="de-DE" dirty="0"/>
              <a:t> material </a:t>
            </a:r>
            <a:r>
              <a:rPr lang="de-DE" dirty="0" err="1">
                <a:solidFill>
                  <a:schemeClr val="tx1"/>
                </a:solidFill>
              </a:rPr>
              <a:t>properties</a:t>
            </a:r>
            <a:r>
              <a:rPr lang="de-DE" dirty="0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2444F85-0F33-1344-AE98-2983B8E0DEE5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7" name="Fußzeilenplatzhalter 5">
            <a:extLst>
              <a:ext uri="{FF2B5EF4-FFF2-40B4-BE49-F238E27FC236}">
                <a16:creationId xmlns:a16="http://schemas.microsoft.com/office/drawing/2014/main" id="{6B4EBEF9-2BF7-A04B-9D92-5688E6CB73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1406" y="6408000"/>
            <a:ext cx="3751262" cy="432000"/>
          </a:xfrm>
        </p:spPr>
        <p:txBody>
          <a:bodyPr/>
          <a:lstStyle/>
          <a:p>
            <a:pPr>
              <a:defRPr/>
            </a:pPr>
            <a:r>
              <a:rPr lang="en-US"/>
              <a:t>MRB </a:t>
            </a:r>
            <a:r>
              <a:rPr lang="en-US" err="1"/>
              <a:t>Guss</a:t>
            </a:r>
            <a:r>
              <a:rPr lang="en-US"/>
              <a:t> | </a:t>
            </a:r>
            <a:fld id="{CA9A6A06-8F74-384B-9C76-BA417014508B}" type="datetime1">
              <a:rPr lang="de-AT" smtClean="0"/>
              <a:t>03.04.2026</a:t>
            </a:fld>
            <a:endParaRPr lang="en-US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B5BF3BC-DE3E-1E4A-9881-214569A8B9F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373"/>
            <a:ext cx="6850061" cy="6850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6977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B4E36D-24B3-4245-BB4F-73622C3A9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96658"/>
            <a:ext cx="6850808" cy="697397"/>
          </a:xfrm>
        </p:spPr>
        <p:txBody>
          <a:bodyPr/>
          <a:lstStyle/>
          <a:p>
            <a:r>
              <a:rPr lang="de-DE" dirty="0" err="1">
                <a:solidFill>
                  <a:srgbClr val="C00000"/>
                </a:solidFill>
                <a:cs typeface="Arial" panose="020B0604020202020204" pitchFamily="34" charset="0"/>
              </a:rPr>
              <a:t>Moulding</a:t>
            </a:r>
            <a:r>
              <a:rPr lang="de-DE" dirty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C00000"/>
                </a:solidFill>
                <a:cs typeface="Arial" panose="020B0604020202020204" pitchFamily="34" charset="0"/>
              </a:rPr>
              <a:t>line</a:t>
            </a:r>
            <a:endParaRPr lang="de-DE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7E919B6-55F1-1A47-A930-1AED3200A9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3493" y="6408000"/>
            <a:ext cx="684213" cy="432000"/>
          </a:xfrm>
        </p:spPr>
        <p:txBody>
          <a:bodyPr/>
          <a:lstStyle/>
          <a:p>
            <a:pPr>
              <a:defRPr/>
            </a:pPr>
            <a:fld id="{C2444F85-0F33-1344-AE98-2983B8E0DEE5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89F124B-4EC3-0142-9EBC-5410209442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1406" y="6408000"/>
            <a:ext cx="3751262" cy="432000"/>
          </a:xfrm>
        </p:spPr>
        <p:txBody>
          <a:bodyPr/>
          <a:lstStyle/>
          <a:p>
            <a:pPr>
              <a:defRPr/>
            </a:pPr>
            <a:r>
              <a:rPr lang="en-US"/>
              <a:t>MRB </a:t>
            </a:r>
            <a:r>
              <a:rPr lang="en-US" err="1"/>
              <a:t>Guss</a:t>
            </a:r>
            <a:r>
              <a:rPr lang="en-US"/>
              <a:t> | </a:t>
            </a:r>
            <a:fld id="{CA9A6A06-8F74-384B-9C76-BA417014508B}" type="datetime1">
              <a:rPr lang="de-AT" smtClean="0"/>
              <a:t>03.04.2026</a:t>
            </a:fld>
            <a:endParaRPr lang="en-US"/>
          </a:p>
        </p:txBody>
      </p:sp>
      <p:sp>
        <p:nvSpPr>
          <p:cNvPr id="11" name="Textfeld 10"/>
          <p:cNvSpPr txBox="1"/>
          <p:nvPr/>
        </p:nvSpPr>
        <p:spPr>
          <a:xfrm>
            <a:off x="4752000" y="1367870"/>
            <a:ext cx="6975706" cy="4026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1150" lvl="1" indent="-287338" eaLnBrk="1" hangingPunct="1">
              <a:spcBef>
                <a:spcPts val="1000"/>
              </a:spcBef>
              <a:buClr>
                <a:srgbClr val="C8102E"/>
              </a:buClr>
              <a:buSzPct val="80000"/>
              <a:buFont typeface="Wingdings 3" pitchFamily="2" charset="2"/>
              <a:buChar char=""/>
            </a:pPr>
            <a:r>
              <a:rPr lang="de-AT" sz="2400" dirty="0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Horizontal </a:t>
            </a:r>
            <a:r>
              <a:rPr lang="de-AT" sz="2400" dirty="0" err="1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Hansberg</a:t>
            </a:r>
            <a:r>
              <a:rPr lang="de-AT" sz="2400" dirty="0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de-AT" sz="2400" dirty="0" err="1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greensand</a:t>
            </a:r>
            <a:r>
              <a:rPr lang="de-AT" sz="2400" dirty="0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de-AT" sz="24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system</a:t>
            </a:r>
            <a:r>
              <a:rPr lang="de-AT" sz="2400" dirty="0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</a:p>
          <a:p>
            <a:pPr marL="311150" lvl="1" indent="-287338" eaLnBrk="1" hangingPunct="1">
              <a:spcBef>
                <a:spcPts val="1000"/>
              </a:spcBef>
              <a:buClr>
                <a:srgbClr val="C8102E"/>
              </a:buClr>
              <a:buSzPct val="80000"/>
              <a:buFont typeface="Wingdings 3" pitchFamily="2" charset="2"/>
              <a:buChar char=""/>
            </a:pPr>
            <a:r>
              <a:rPr lang="de-AT" sz="2400" dirty="0" err="1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Mould</a:t>
            </a:r>
            <a:r>
              <a:rPr lang="de-AT" sz="2400" dirty="0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de-AT" sz="2400" dirty="0" err="1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dimensions</a:t>
            </a:r>
            <a:r>
              <a:rPr lang="de-AT" sz="2400" dirty="0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760 x 560 x 180/190 mm</a:t>
            </a:r>
          </a:p>
          <a:p>
            <a:pPr marL="311150" lvl="1" indent="-287338" eaLnBrk="1" hangingPunct="1">
              <a:spcBef>
                <a:spcPts val="1000"/>
              </a:spcBef>
              <a:buClr>
                <a:srgbClr val="C8102E"/>
              </a:buClr>
              <a:buSzPct val="80000"/>
              <a:buFont typeface="Wingdings 3" pitchFamily="2" charset="2"/>
              <a:buChar char=""/>
            </a:pPr>
            <a:r>
              <a:rPr lang="de-AT" sz="2400" dirty="0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220 </a:t>
            </a:r>
            <a:r>
              <a:rPr lang="de-AT" sz="2400" dirty="0" err="1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moulds</a:t>
            </a:r>
            <a:r>
              <a:rPr lang="de-AT" sz="2400" dirty="0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per </a:t>
            </a:r>
            <a:r>
              <a:rPr lang="de-AT" sz="2400" dirty="0" err="1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hour</a:t>
            </a:r>
            <a:r>
              <a:rPr lang="de-AT" sz="2400" dirty="0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– 15 sec per </a:t>
            </a:r>
            <a:r>
              <a:rPr lang="de-AT" sz="2400" dirty="0" err="1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mould</a:t>
            </a:r>
            <a:r>
              <a:rPr lang="de-AT" sz="2400" dirty="0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</a:p>
          <a:p>
            <a:pPr marL="311150" lvl="1" indent="-287338" eaLnBrk="1" hangingPunct="1">
              <a:spcBef>
                <a:spcPts val="1000"/>
              </a:spcBef>
              <a:buClr>
                <a:srgbClr val="C8102E"/>
              </a:buClr>
              <a:buSzPct val="80000"/>
              <a:buFont typeface="Wingdings 3" pitchFamily="2" charset="2"/>
              <a:buChar char=""/>
            </a:pPr>
            <a:r>
              <a:rPr lang="de-AT" sz="2400" dirty="0" err="1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Various</a:t>
            </a:r>
            <a:r>
              <a:rPr lang="de-AT" sz="2400" dirty="0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de-AT" sz="2400" dirty="0" err="1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options</a:t>
            </a:r>
            <a:r>
              <a:rPr lang="de-AT" sz="2400" dirty="0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de-AT" sz="2400" dirty="0" err="1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of</a:t>
            </a:r>
            <a:r>
              <a:rPr lang="de-AT" sz="2400" dirty="0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de-AT" sz="2400" dirty="0" err="1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core</a:t>
            </a:r>
            <a:r>
              <a:rPr lang="de-AT" sz="2400" dirty="0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de-AT" sz="2400" dirty="0" err="1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setting</a:t>
            </a:r>
            <a:r>
              <a:rPr lang="de-AT" sz="2400" dirty="0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:</a:t>
            </a:r>
          </a:p>
          <a:p>
            <a:pPr marL="823912" lvl="2" indent="-342900" eaLnBrk="1" hangingPunct="1">
              <a:spcBef>
                <a:spcPts val="400"/>
              </a:spcBef>
              <a:buClr>
                <a:srgbClr val="C8102E"/>
              </a:buClr>
              <a:buSzPct val="80000"/>
              <a:buFont typeface="Wingdings" panose="05000000000000000000" pitchFamily="2" charset="2"/>
              <a:buChar char="Ø"/>
            </a:pPr>
            <a:r>
              <a:rPr lang="de-AT" sz="2000" dirty="0" err="1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Manually</a:t>
            </a:r>
            <a:r>
              <a:rPr lang="de-AT" sz="2000" dirty="0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in </a:t>
            </a:r>
            <a:r>
              <a:rPr lang="de-AT" sz="2000" dirty="0" err="1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sand</a:t>
            </a:r>
            <a:r>
              <a:rPr lang="de-AT" sz="2000" dirty="0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de-AT" sz="2000" dirty="0" err="1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mould</a:t>
            </a:r>
            <a:endParaRPr lang="de-AT" sz="2000" dirty="0">
              <a:solidFill>
                <a:schemeClr val="bg2">
                  <a:lumMod val="25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823912" lvl="2" indent="-342900" eaLnBrk="1" hangingPunct="1">
              <a:spcBef>
                <a:spcPts val="400"/>
              </a:spcBef>
              <a:buClr>
                <a:srgbClr val="C8102E"/>
              </a:buClr>
              <a:buSzPct val="80000"/>
              <a:buFont typeface="Wingdings" panose="05000000000000000000" pitchFamily="2" charset="2"/>
              <a:buChar char="Ø"/>
            </a:pPr>
            <a:r>
              <a:rPr lang="de-AT" sz="2000" dirty="0" err="1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Manually</a:t>
            </a:r>
            <a:r>
              <a:rPr lang="de-AT" sz="2000" dirty="0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de-AT" sz="2000" dirty="0" err="1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precentered</a:t>
            </a:r>
            <a:r>
              <a:rPr lang="de-AT" sz="2000" dirty="0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de-AT" sz="2000" dirty="0" err="1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and</a:t>
            </a:r>
            <a:r>
              <a:rPr lang="de-AT" sz="2000" dirty="0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de-AT" sz="2000" dirty="0" err="1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inserted</a:t>
            </a:r>
            <a:r>
              <a:rPr lang="de-AT" sz="2000" dirty="0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de-AT" sz="2000" dirty="0" err="1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by</a:t>
            </a:r>
            <a:r>
              <a:rPr lang="de-AT" sz="2000" dirty="0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de-AT" sz="2000" dirty="0" err="1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robot</a:t>
            </a:r>
            <a:r>
              <a:rPr lang="de-AT" sz="2000" dirty="0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</a:p>
          <a:p>
            <a:pPr marL="823912" lvl="2" indent="-342900" eaLnBrk="1" hangingPunct="1">
              <a:spcBef>
                <a:spcPts val="400"/>
              </a:spcBef>
              <a:buClr>
                <a:srgbClr val="C8102E"/>
              </a:buClr>
              <a:buSzPct val="80000"/>
              <a:buFont typeface="Wingdings" panose="05000000000000000000" pitchFamily="2" charset="2"/>
              <a:buChar char="Ø"/>
            </a:pPr>
            <a:r>
              <a:rPr lang="de-AT" sz="2000" dirty="0" err="1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Direct</a:t>
            </a:r>
            <a:r>
              <a:rPr lang="de-AT" sz="2000" dirty="0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de-AT" sz="2000" dirty="0" err="1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from</a:t>
            </a:r>
            <a:r>
              <a:rPr lang="de-AT" sz="2000" dirty="0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de-AT" sz="2000" dirty="0" err="1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warehouse</a:t>
            </a:r>
            <a:endParaRPr lang="de-AT" sz="2000" dirty="0">
              <a:solidFill>
                <a:schemeClr val="bg2">
                  <a:lumMod val="25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311150" lvl="1" indent="-287338" eaLnBrk="1" hangingPunct="1">
              <a:spcBef>
                <a:spcPts val="1000"/>
              </a:spcBef>
              <a:buClr>
                <a:srgbClr val="C8102E"/>
              </a:buClr>
              <a:buSzPct val="80000"/>
              <a:buFont typeface="Wingdings 3" pitchFamily="2" charset="2"/>
              <a:buChar char=""/>
            </a:pPr>
            <a:r>
              <a:rPr lang="de-AT" sz="2400" dirty="0" err="1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Two</a:t>
            </a:r>
            <a:r>
              <a:rPr lang="de-AT" sz="2400" dirty="0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de-AT" sz="2400" dirty="0" err="1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casting</a:t>
            </a:r>
            <a:r>
              <a:rPr lang="de-AT" sz="2400" dirty="0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de-AT" sz="2400" dirty="0" err="1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furnaces</a:t>
            </a:r>
            <a:endParaRPr lang="de-AT" sz="2400" dirty="0">
              <a:solidFill>
                <a:schemeClr val="bg2">
                  <a:lumMod val="25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311150" lvl="1" indent="-287338" eaLnBrk="1" hangingPunct="1">
              <a:spcBef>
                <a:spcPts val="1000"/>
              </a:spcBef>
              <a:buClr>
                <a:srgbClr val="C8102E"/>
              </a:buClr>
              <a:buSzPct val="80000"/>
              <a:buFont typeface="Wingdings 3" pitchFamily="2" charset="2"/>
              <a:buChar char=""/>
            </a:pPr>
            <a:r>
              <a:rPr lang="de-AT" sz="2400" dirty="0" err="1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Automatic</a:t>
            </a:r>
            <a:r>
              <a:rPr lang="de-AT" sz="2400" dirty="0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de-AT" sz="2400" dirty="0" err="1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pouring</a:t>
            </a:r>
            <a:r>
              <a:rPr lang="de-AT" sz="2400" dirty="0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de-AT" sz="2400" dirty="0" err="1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system</a:t>
            </a:r>
            <a:r>
              <a:rPr lang="de-AT" sz="2400" dirty="0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de-AT" sz="2400" dirty="0" err="1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and</a:t>
            </a:r>
            <a:r>
              <a:rPr lang="de-AT" sz="2400" dirty="0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de-AT" sz="2400" dirty="0" err="1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inoculation</a:t>
            </a:r>
            <a:r>
              <a:rPr lang="de-AT" sz="2400" dirty="0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de-AT" sz="2400" dirty="0" err="1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control</a:t>
            </a:r>
            <a:r>
              <a:rPr lang="de-AT" sz="2400" dirty="0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</a:p>
        </p:txBody>
      </p:sp>
      <p:pic>
        <p:nvPicPr>
          <p:cNvPr id="8" name="Grafik 7" descr="Ein Bild, das Person, drinnen enthält.&#10;&#10;Automatisch generierte Beschreibung">
            <a:extLst>
              <a:ext uri="{FF2B5EF4-FFF2-40B4-BE49-F238E27FC236}">
                <a16:creationId xmlns:a16="http://schemas.microsoft.com/office/drawing/2014/main" id="{822C9CB7-6C3E-D843-B2A2-556952EF3AC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7870"/>
            <a:ext cx="4320000" cy="4320000"/>
          </a:xfrm>
          <a:prstGeom prst="rect">
            <a:avLst/>
          </a:prstGeom>
        </p:spPr>
      </p:pic>
      <p:pic>
        <p:nvPicPr>
          <p:cNvPr id="10" name="Grafik 9" descr="Ein Bild, das Text enthält.&#10;&#10;Automatisch generierte Beschreibung">
            <a:extLst>
              <a:ext uri="{FF2B5EF4-FFF2-40B4-BE49-F238E27FC236}">
                <a16:creationId xmlns:a16="http://schemas.microsoft.com/office/drawing/2014/main" id="{DB2E8189-37F1-1744-8592-DB059756DDC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7870"/>
            <a:ext cx="4320000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024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 descr="Ein Bild, das Einkaufswagen, Möbel, Abfall, mehrere enthält.&#10;&#10;Automatisch generierte Beschreibung">
            <a:extLst>
              <a:ext uri="{FF2B5EF4-FFF2-40B4-BE49-F238E27FC236}">
                <a16:creationId xmlns:a16="http://schemas.microsoft.com/office/drawing/2014/main" id="{3DD4F42F-80A5-DC43-A31C-8B487DCE794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367998"/>
            <a:ext cx="4320000" cy="4320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5B4E36D-24B3-4245-BB4F-73622C3A9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96658"/>
            <a:ext cx="6850808" cy="652025"/>
          </a:xfrm>
        </p:spPr>
        <p:txBody>
          <a:bodyPr/>
          <a:lstStyle/>
          <a:p>
            <a:r>
              <a:rPr lang="de-DE" dirty="0" err="1">
                <a:solidFill>
                  <a:srgbClr val="C00000"/>
                </a:solidFill>
                <a:cs typeface="Arial" panose="020B0604020202020204" pitchFamily="34" charset="0"/>
              </a:rPr>
              <a:t>Finishing</a:t>
            </a:r>
            <a:r>
              <a:rPr lang="de-DE" dirty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C00000"/>
                </a:solidFill>
                <a:cs typeface="Arial" panose="020B0604020202020204" pitchFamily="34" charset="0"/>
              </a:rPr>
              <a:t>department</a:t>
            </a:r>
            <a:endParaRPr lang="de-DE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7E919B6-55F1-1A47-A930-1AED3200A9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3493" y="6408000"/>
            <a:ext cx="684213" cy="432000"/>
          </a:xfrm>
        </p:spPr>
        <p:txBody>
          <a:bodyPr/>
          <a:lstStyle/>
          <a:p>
            <a:pPr>
              <a:defRPr/>
            </a:pPr>
            <a:fld id="{C2444F85-0F33-1344-AE98-2983B8E0DEE5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89F124B-4EC3-0142-9EBC-5410209442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1406" y="6408000"/>
            <a:ext cx="3751262" cy="432000"/>
          </a:xfrm>
        </p:spPr>
        <p:txBody>
          <a:bodyPr/>
          <a:lstStyle/>
          <a:p>
            <a:pPr>
              <a:defRPr/>
            </a:pPr>
            <a:r>
              <a:rPr lang="en-US"/>
              <a:t>MRB </a:t>
            </a:r>
            <a:r>
              <a:rPr lang="en-US" err="1"/>
              <a:t>Guss</a:t>
            </a:r>
            <a:r>
              <a:rPr lang="en-US"/>
              <a:t> | </a:t>
            </a:r>
            <a:fld id="{CA9A6A06-8F74-384B-9C76-BA417014508B}" type="datetime1">
              <a:rPr lang="de-AT" smtClean="0"/>
              <a:t>03.04.2026</a:t>
            </a:fld>
            <a:endParaRPr lang="en-US"/>
          </a:p>
        </p:txBody>
      </p:sp>
      <p:sp>
        <p:nvSpPr>
          <p:cNvPr id="10" name="Textfeld 9"/>
          <p:cNvSpPr txBox="1"/>
          <p:nvPr/>
        </p:nvSpPr>
        <p:spPr>
          <a:xfrm>
            <a:off x="4752000" y="1368000"/>
            <a:ext cx="6975706" cy="2821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1150" lvl="1" indent="-287338" eaLnBrk="1" hangingPunct="1">
              <a:spcBef>
                <a:spcPts val="1000"/>
              </a:spcBef>
              <a:buClr>
                <a:srgbClr val="C8102E"/>
              </a:buClr>
              <a:buSzPct val="80000"/>
              <a:buFont typeface="Wingdings 3" pitchFamily="2" charset="2"/>
              <a:buChar char=""/>
            </a:pPr>
            <a:r>
              <a:rPr lang="de-AT" sz="2400" dirty="0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Manual </a:t>
            </a:r>
            <a:r>
              <a:rPr lang="de-AT" sz="2400" dirty="0" err="1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deburring</a:t>
            </a:r>
            <a:r>
              <a:rPr lang="de-AT" sz="2400" dirty="0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de-AT" sz="2400" dirty="0" err="1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work</a:t>
            </a:r>
            <a:r>
              <a:rPr lang="de-AT" sz="2400" dirty="0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de-AT" sz="2400" dirty="0" err="1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places</a:t>
            </a:r>
            <a:endParaRPr lang="de-AT" sz="2400" dirty="0">
              <a:solidFill>
                <a:schemeClr val="bg2">
                  <a:lumMod val="25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311150" lvl="1" indent="-287338" eaLnBrk="1" hangingPunct="1">
              <a:spcBef>
                <a:spcPts val="1000"/>
              </a:spcBef>
              <a:buClr>
                <a:srgbClr val="C8102E"/>
              </a:buClr>
              <a:buSzPct val="80000"/>
              <a:buFont typeface="Wingdings 3" pitchFamily="2" charset="2"/>
              <a:buChar char=""/>
            </a:pPr>
            <a:r>
              <a:rPr lang="de-AT" sz="2400" dirty="0" err="1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Automated</a:t>
            </a:r>
            <a:r>
              <a:rPr lang="de-AT" sz="2400" dirty="0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de-AT" sz="24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cutting</a:t>
            </a:r>
            <a:r>
              <a:rPr lang="de-AT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de-AT" sz="24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and</a:t>
            </a:r>
            <a:r>
              <a:rPr lang="de-AT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de-AT" sz="24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grinding</a:t>
            </a:r>
            <a:r>
              <a:rPr lang="de-AT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de-AT" sz="24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cells</a:t>
            </a:r>
            <a:r>
              <a:rPr lang="de-AT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de-AT" sz="2400" dirty="0" err="1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with</a:t>
            </a:r>
            <a:r>
              <a:rPr lang="de-AT" sz="2400" dirty="0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de-AT" sz="2400" dirty="0" err="1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robot</a:t>
            </a:r>
            <a:endParaRPr lang="de-AT" sz="2400" dirty="0">
              <a:solidFill>
                <a:schemeClr val="bg2">
                  <a:lumMod val="25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311150" lvl="1" indent="-287338" eaLnBrk="1" hangingPunct="1">
              <a:spcBef>
                <a:spcPts val="1000"/>
              </a:spcBef>
              <a:buClr>
                <a:srgbClr val="C8102E"/>
              </a:buClr>
              <a:buSzPct val="80000"/>
              <a:buFont typeface="Wingdings 3" pitchFamily="2" charset="2"/>
              <a:buChar char=""/>
            </a:pPr>
            <a:r>
              <a:rPr lang="de-AT" sz="24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Automated</a:t>
            </a:r>
            <a:r>
              <a:rPr lang="de-AT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de-AT" sz="24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punching</a:t>
            </a:r>
            <a:r>
              <a:rPr lang="de-AT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de-AT" sz="24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deburring</a:t>
            </a:r>
            <a:r>
              <a:rPr lang="de-AT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de-AT" sz="24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cells</a:t>
            </a:r>
            <a:endParaRPr lang="de-AT" sz="24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311150" lvl="1" indent="-287338" eaLnBrk="1" hangingPunct="1">
              <a:spcBef>
                <a:spcPts val="1000"/>
              </a:spcBef>
              <a:buClr>
                <a:srgbClr val="C8102E"/>
              </a:buClr>
              <a:buSzPct val="80000"/>
              <a:buFont typeface="Wingdings 3" pitchFamily="2" charset="2"/>
              <a:buChar char=""/>
            </a:pPr>
            <a:r>
              <a:rPr lang="de-AT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Integrated </a:t>
            </a:r>
            <a:r>
              <a:rPr lang="de-AT" sz="24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thermography</a:t>
            </a:r>
            <a:r>
              <a:rPr lang="de-AT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de-AT" sz="24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test</a:t>
            </a:r>
            <a:r>
              <a:rPr lang="de-AT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de-AT" sz="24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for</a:t>
            </a:r>
            <a:r>
              <a:rPr lang="de-AT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crack </a:t>
            </a:r>
            <a:r>
              <a:rPr lang="de-AT" sz="24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detection</a:t>
            </a:r>
            <a:r>
              <a:rPr lang="de-AT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and </a:t>
            </a:r>
            <a:r>
              <a:rPr lang="de-AT" sz="24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endoscopy</a:t>
            </a:r>
            <a:endParaRPr lang="de-AT" sz="24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311150" lvl="1" indent="-287338" eaLnBrk="1" hangingPunct="1">
              <a:spcBef>
                <a:spcPts val="1000"/>
              </a:spcBef>
              <a:buClr>
                <a:srgbClr val="C8102E"/>
              </a:buClr>
              <a:buSzPct val="80000"/>
              <a:buFont typeface="Wingdings 3" pitchFamily="2" charset="2"/>
              <a:buChar char=""/>
            </a:pPr>
            <a:r>
              <a:rPr lang="de-AT" sz="2400" dirty="0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Primer </a:t>
            </a:r>
            <a:r>
              <a:rPr lang="de-AT" sz="2400" dirty="0" err="1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coating</a:t>
            </a:r>
            <a:r>
              <a:rPr lang="de-AT" sz="2400" dirty="0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/</a:t>
            </a:r>
            <a:r>
              <a:rPr lang="de-AT" sz="2400" dirty="0" err="1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painting</a:t>
            </a:r>
            <a:r>
              <a:rPr lang="de-AT" sz="2400" dirty="0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de-AT" sz="2400" dirty="0" err="1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inhouse</a:t>
            </a:r>
            <a:endParaRPr lang="de-AT" sz="2400" dirty="0">
              <a:solidFill>
                <a:schemeClr val="bg2">
                  <a:lumMod val="25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AE7B0E9-5FF5-B04F-B4C7-B01C45B5625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7997"/>
            <a:ext cx="4320001" cy="4320001"/>
          </a:xfrm>
          <a:prstGeom prst="rect">
            <a:avLst/>
          </a:prstGeom>
        </p:spPr>
      </p:pic>
      <p:pic>
        <p:nvPicPr>
          <p:cNvPr id="4" name="Grafik 3" descr="Ein Bild, das drinnen, Maschine, mehrere enthält.&#10;&#10;Automatisch generierte Beschreibung">
            <a:extLst>
              <a:ext uri="{FF2B5EF4-FFF2-40B4-BE49-F238E27FC236}">
                <a16:creationId xmlns:a16="http://schemas.microsoft.com/office/drawing/2014/main" id="{06EB7601-7A74-6745-B585-7B3466CF28C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67996"/>
            <a:ext cx="4320000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751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B4E36D-24B3-4245-BB4F-73622C3A9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96658"/>
            <a:ext cx="6850808" cy="611341"/>
          </a:xfrm>
        </p:spPr>
        <p:txBody>
          <a:bodyPr/>
          <a:lstStyle/>
          <a:p>
            <a:r>
              <a:rPr lang="de-DE" dirty="0" err="1">
                <a:solidFill>
                  <a:srgbClr val="C00000"/>
                </a:solidFill>
                <a:cs typeface="Arial" panose="020B0604020202020204" pitchFamily="34" charset="0"/>
              </a:rPr>
              <a:t>Machining</a:t>
            </a:r>
            <a:r>
              <a:rPr lang="de-DE" dirty="0">
                <a:solidFill>
                  <a:srgbClr val="C00000"/>
                </a:solidFill>
                <a:cs typeface="Arial" panose="020B0604020202020204" pitchFamily="34" charset="0"/>
              </a:rPr>
              <a:t> Department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7E919B6-55F1-1A47-A930-1AED3200A9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3493" y="6408000"/>
            <a:ext cx="684213" cy="432000"/>
          </a:xfrm>
        </p:spPr>
        <p:txBody>
          <a:bodyPr/>
          <a:lstStyle/>
          <a:p>
            <a:pPr>
              <a:defRPr/>
            </a:pPr>
            <a:fld id="{C2444F85-0F33-1344-AE98-2983B8E0DEE5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89F124B-4EC3-0142-9EBC-5410209442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1406" y="6408000"/>
            <a:ext cx="3751262" cy="432000"/>
          </a:xfrm>
        </p:spPr>
        <p:txBody>
          <a:bodyPr/>
          <a:lstStyle/>
          <a:p>
            <a:pPr>
              <a:defRPr/>
            </a:pPr>
            <a:r>
              <a:rPr lang="en-US"/>
              <a:t>MRB </a:t>
            </a:r>
            <a:r>
              <a:rPr lang="en-US" err="1"/>
              <a:t>Guss</a:t>
            </a:r>
            <a:r>
              <a:rPr lang="en-US"/>
              <a:t> | </a:t>
            </a:r>
            <a:fld id="{CA9A6A06-8F74-384B-9C76-BA417014508B}" type="datetime1">
              <a:rPr lang="de-AT" smtClean="0"/>
              <a:t>03.04.2026</a:t>
            </a:fld>
            <a:endParaRPr lang="en-US"/>
          </a:p>
        </p:txBody>
      </p:sp>
      <p:sp>
        <p:nvSpPr>
          <p:cNvPr id="10" name="Textfeld 9"/>
          <p:cNvSpPr txBox="1"/>
          <p:nvPr/>
        </p:nvSpPr>
        <p:spPr>
          <a:xfrm>
            <a:off x="4752000" y="1368198"/>
            <a:ext cx="6975706" cy="4980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1150" lvl="1" indent="-287338" eaLnBrk="1" hangingPunct="1">
              <a:spcBef>
                <a:spcPts val="1000"/>
              </a:spcBef>
              <a:buClr>
                <a:srgbClr val="C8102E"/>
              </a:buClr>
              <a:buSzPct val="80000"/>
              <a:buFont typeface="Wingdings 3" pitchFamily="2" charset="2"/>
              <a:buChar char=""/>
            </a:pPr>
            <a:r>
              <a:rPr lang="de-AT" sz="2400" dirty="0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10 CNC </a:t>
            </a:r>
            <a:r>
              <a:rPr lang="de-AT" sz="2400" dirty="0" err="1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machining</a:t>
            </a:r>
            <a:r>
              <a:rPr lang="de-AT" sz="2400" dirty="0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de-AT" sz="2400" dirty="0" err="1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centers</a:t>
            </a:r>
            <a:r>
              <a:rPr lang="de-AT" sz="2400" dirty="0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de-AT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4 </a:t>
            </a:r>
            <a:r>
              <a:rPr lang="de-AT" sz="24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axis</a:t>
            </a:r>
            <a:endParaRPr lang="de-AT" sz="24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823912" lvl="2" indent="-342900" eaLnBrk="1" hangingPunct="1">
              <a:spcBef>
                <a:spcPts val="400"/>
              </a:spcBef>
              <a:buClr>
                <a:srgbClr val="C8102E"/>
              </a:buClr>
              <a:buSzPct val="80000"/>
              <a:buFont typeface="Wingdings" panose="05000000000000000000" pitchFamily="2" charset="2"/>
              <a:buChar char="Ø"/>
            </a:pPr>
            <a:r>
              <a:rPr lang="de-AT" sz="2000" dirty="0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SW BA600, SW BA422</a:t>
            </a:r>
          </a:p>
          <a:p>
            <a:pPr marL="823912" lvl="2" indent="-342900" eaLnBrk="1" hangingPunct="1">
              <a:spcBef>
                <a:spcPts val="400"/>
              </a:spcBef>
              <a:buClr>
                <a:srgbClr val="C8102E"/>
              </a:buClr>
              <a:buSzPct val="80000"/>
              <a:buFont typeface="Wingdings" panose="05000000000000000000" pitchFamily="2" charset="2"/>
              <a:buChar char="Ø"/>
            </a:pPr>
            <a:r>
              <a:rPr lang="de-AT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Manual </a:t>
            </a:r>
            <a:r>
              <a:rPr lang="de-AT" sz="20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or</a:t>
            </a:r>
            <a:r>
              <a:rPr lang="de-AT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de-AT" sz="20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automatic</a:t>
            </a:r>
            <a:r>
              <a:rPr lang="de-AT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de-AT" sz="20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loading</a:t>
            </a:r>
            <a:endParaRPr lang="de-AT" sz="20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311150" lvl="1" indent="-287338" eaLnBrk="1" hangingPunct="1">
              <a:spcBef>
                <a:spcPts val="1000"/>
              </a:spcBef>
              <a:buClr>
                <a:srgbClr val="C8102E"/>
              </a:buClr>
              <a:buSzPct val="80000"/>
              <a:buFont typeface="Wingdings 3" pitchFamily="2" charset="2"/>
              <a:buChar char=""/>
            </a:pPr>
            <a:r>
              <a:rPr lang="de-AT" sz="2400" dirty="0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4 CNC </a:t>
            </a:r>
            <a:r>
              <a:rPr lang="de-AT" sz="2400" dirty="0" err="1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machining</a:t>
            </a:r>
            <a:r>
              <a:rPr lang="de-AT" sz="2400" dirty="0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de-AT" sz="2400" dirty="0" err="1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centers</a:t>
            </a:r>
            <a:r>
              <a:rPr lang="de-AT" sz="2400" dirty="0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de-AT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5 </a:t>
            </a:r>
            <a:r>
              <a:rPr lang="de-AT" sz="24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axis</a:t>
            </a:r>
            <a:endParaRPr lang="de-AT" sz="24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823912" lvl="2" indent="-342900" eaLnBrk="1" hangingPunct="1">
              <a:spcBef>
                <a:spcPts val="400"/>
              </a:spcBef>
              <a:buClr>
                <a:srgbClr val="C8102E"/>
              </a:buClr>
              <a:buSzPct val="80000"/>
              <a:buFont typeface="Wingdings" panose="05000000000000000000" pitchFamily="2" charset="2"/>
              <a:buChar char="Ø"/>
            </a:pPr>
            <a:r>
              <a:rPr lang="de-AT" sz="2000" dirty="0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Mikron, Hermle </a:t>
            </a:r>
          </a:p>
          <a:p>
            <a:pPr marL="311150" lvl="1" indent="-287338" eaLnBrk="1" hangingPunct="1">
              <a:spcBef>
                <a:spcPts val="1000"/>
              </a:spcBef>
              <a:buClr>
                <a:srgbClr val="C8102E"/>
              </a:buClr>
              <a:buSzPct val="80000"/>
              <a:buFont typeface="Wingdings 3" pitchFamily="2" charset="2"/>
              <a:buChar char=""/>
            </a:pPr>
            <a:r>
              <a:rPr lang="de-AT" sz="2400" dirty="0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1 CNC </a:t>
            </a:r>
            <a:r>
              <a:rPr lang="de-AT" sz="2400" dirty="0" err="1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turning</a:t>
            </a:r>
            <a:r>
              <a:rPr lang="de-AT" sz="2400" dirty="0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de-AT" sz="2400" dirty="0" err="1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machine</a:t>
            </a:r>
            <a:r>
              <a:rPr lang="de-AT" sz="2400" dirty="0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(</a:t>
            </a:r>
            <a:r>
              <a:rPr lang="de-AT" sz="2400" dirty="0" err="1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Emag</a:t>
            </a:r>
            <a:r>
              <a:rPr lang="de-AT" sz="2400" dirty="0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)</a:t>
            </a:r>
          </a:p>
          <a:p>
            <a:pPr marL="311150" lvl="1" indent="-287338" eaLnBrk="1" hangingPunct="1">
              <a:spcBef>
                <a:spcPts val="1000"/>
              </a:spcBef>
              <a:buClr>
                <a:srgbClr val="C8102E"/>
              </a:buClr>
              <a:buSzPct val="80000"/>
              <a:buFont typeface="Wingdings 3" pitchFamily="2" charset="2"/>
              <a:buChar char=""/>
            </a:pPr>
            <a:r>
              <a:rPr lang="de-AT" sz="2400" dirty="0" err="1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Automatic</a:t>
            </a:r>
            <a:r>
              <a:rPr lang="de-AT" sz="2400" dirty="0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de-AT" sz="2400" dirty="0" err="1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palletizing</a:t>
            </a:r>
            <a:r>
              <a:rPr lang="de-AT" sz="2400" dirty="0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de-AT" sz="2400" dirty="0" err="1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of</a:t>
            </a:r>
            <a:r>
              <a:rPr lang="de-AT" sz="2400" dirty="0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de-AT" sz="2400" dirty="0" err="1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castings</a:t>
            </a:r>
            <a:r>
              <a:rPr lang="de-AT" sz="2400" dirty="0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de-AT" sz="2400" dirty="0" err="1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from</a:t>
            </a:r>
            <a:r>
              <a:rPr lang="de-AT" sz="2400" dirty="0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box </a:t>
            </a:r>
            <a:r>
              <a:rPr lang="de-AT" sz="2400" dirty="0" err="1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by</a:t>
            </a:r>
            <a:r>
              <a:rPr lang="de-AT" sz="2400" dirty="0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de-AT" sz="2400" dirty="0" err="1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robot</a:t>
            </a:r>
            <a:r>
              <a:rPr lang="de-AT" sz="2400" dirty="0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de-AT" sz="2400" dirty="0" err="1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camera</a:t>
            </a:r>
            <a:r>
              <a:rPr lang="de-AT" sz="2400" dirty="0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de-AT" sz="2400" dirty="0" err="1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system</a:t>
            </a:r>
            <a:endParaRPr lang="de-AT" sz="2400" dirty="0">
              <a:solidFill>
                <a:schemeClr val="bg2">
                  <a:lumMod val="25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311150" lvl="1" indent="-287338" eaLnBrk="1" hangingPunct="1">
              <a:spcBef>
                <a:spcPts val="1000"/>
              </a:spcBef>
              <a:buClr>
                <a:srgbClr val="C8102E"/>
              </a:buClr>
              <a:buSzPct val="80000"/>
              <a:buFont typeface="Wingdings 3" pitchFamily="2" charset="2"/>
              <a:buChar char=""/>
            </a:pPr>
            <a:r>
              <a:rPr lang="de-AT" sz="2400" dirty="0" err="1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Washing</a:t>
            </a:r>
            <a:r>
              <a:rPr lang="de-AT" sz="2400" dirty="0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, </a:t>
            </a:r>
            <a:r>
              <a:rPr lang="de-AT" sz="2400" dirty="0" err="1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leak</a:t>
            </a:r>
            <a:r>
              <a:rPr lang="de-AT" sz="2400" dirty="0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de-AT" sz="2400" dirty="0" err="1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test</a:t>
            </a:r>
            <a:r>
              <a:rPr lang="de-AT" sz="2400" dirty="0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, </a:t>
            </a:r>
            <a:r>
              <a:rPr lang="de-AT" sz="2400" dirty="0" err="1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welding</a:t>
            </a:r>
            <a:r>
              <a:rPr lang="de-AT" sz="2400" dirty="0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de-AT" sz="2400" dirty="0" err="1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and</a:t>
            </a:r>
            <a:r>
              <a:rPr lang="de-AT" sz="2400" dirty="0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de-AT" sz="2400" dirty="0" err="1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assembly</a:t>
            </a:r>
            <a:endParaRPr lang="de-AT" sz="2400" dirty="0">
              <a:solidFill>
                <a:schemeClr val="bg2">
                  <a:lumMod val="25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311150" lvl="1" indent="-287338" eaLnBrk="1" hangingPunct="1">
              <a:spcBef>
                <a:spcPts val="1000"/>
              </a:spcBef>
              <a:buClr>
                <a:srgbClr val="C8102E"/>
              </a:buClr>
              <a:buSzPct val="80000"/>
              <a:buFont typeface="Wingdings 3" pitchFamily="2" charset="2"/>
              <a:buChar char=""/>
            </a:pPr>
            <a:r>
              <a:rPr lang="de-AT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DMC via </a:t>
            </a:r>
            <a:r>
              <a:rPr lang="de-AT" sz="24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laser</a:t>
            </a:r>
            <a:r>
              <a:rPr lang="de-AT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de-AT" sz="24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or</a:t>
            </a:r>
            <a:r>
              <a:rPr lang="de-AT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de-AT" sz="24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stamping</a:t>
            </a:r>
            <a:endParaRPr lang="de-AT" sz="24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>
              <a:spcAft>
                <a:spcPts val="1200"/>
              </a:spcAft>
            </a:pPr>
            <a:endParaRPr lang="de-AT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de-AT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Grafik 8" descr="Ein Bild, das drinnen enthält.&#10;&#10;Automatisch generierte Beschreibung">
            <a:extLst>
              <a:ext uri="{FF2B5EF4-FFF2-40B4-BE49-F238E27FC236}">
                <a16:creationId xmlns:a16="http://schemas.microsoft.com/office/drawing/2014/main" id="{10A5CF68-B9CA-FC40-AF55-14561ADE6A8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8000"/>
            <a:ext cx="4320000" cy="4320000"/>
          </a:xfrm>
          <a:prstGeom prst="rect">
            <a:avLst/>
          </a:prstGeom>
        </p:spPr>
      </p:pic>
      <p:pic>
        <p:nvPicPr>
          <p:cNvPr id="7" name="Grafik 6" descr="Ein Bild, das drinnen, Küche, Metall, Stahl enthält.&#10;&#10;Automatisch generierte Beschreibung">
            <a:extLst>
              <a:ext uri="{FF2B5EF4-FFF2-40B4-BE49-F238E27FC236}">
                <a16:creationId xmlns:a16="http://schemas.microsoft.com/office/drawing/2014/main" id="{CCF8C020-841A-D84A-A9AE-F63DA43210E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368000"/>
            <a:ext cx="4319999" cy="431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272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>
                <a:solidFill>
                  <a:srgbClr val="C00000"/>
                </a:solidFill>
                <a:cs typeface="Arial" panose="020B0604020202020204" pitchFamily="34" charset="0"/>
              </a:rPr>
              <a:t>Inhouse</a:t>
            </a:r>
            <a:r>
              <a:rPr lang="de-DE" dirty="0">
                <a:solidFill>
                  <a:srgbClr val="C00000"/>
                </a:solidFill>
                <a:cs typeface="Arial" panose="020B0604020202020204" pitchFamily="34" charset="0"/>
              </a:rPr>
              <a:t> Automation Department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2444F85-0F33-1344-AE98-2983B8E0DEE5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AT" dirty="0"/>
              <a:t>MRB Guss | </a:t>
            </a:r>
            <a:fld id="{8B063E7E-95DD-314F-A740-00A373145D35}" type="datetime1">
              <a:rPr lang="de-AT" smtClean="0"/>
              <a:pPr>
                <a:defRPr/>
              </a:pPr>
              <a:t>03.04.2026</a:t>
            </a:fld>
            <a:endParaRPr lang="en-US" dirty="0"/>
          </a:p>
        </p:txBody>
      </p:sp>
      <p:sp>
        <p:nvSpPr>
          <p:cNvPr id="6" name="Textfeld 5"/>
          <p:cNvSpPr txBox="1"/>
          <p:nvPr/>
        </p:nvSpPr>
        <p:spPr>
          <a:xfrm>
            <a:off x="4752000" y="1368000"/>
            <a:ext cx="6992392" cy="39754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1150" lvl="1" indent="-287338" eaLnBrk="1" hangingPunct="1">
              <a:spcBef>
                <a:spcPts val="1000"/>
              </a:spcBef>
              <a:buClr>
                <a:srgbClr val="C8102E"/>
              </a:buClr>
              <a:buSzPct val="80000"/>
              <a:buFont typeface="Wingdings 3" pitchFamily="2" charset="2"/>
              <a:buChar char=""/>
            </a:pPr>
            <a:r>
              <a:rPr lang="de-AT" sz="2400" dirty="0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Automation </a:t>
            </a:r>
            <a:r>
              <a:rPr lang="de-AT" sz="2400" dirty="0" err="1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of</a:t>
            </a:r>
            <a:r>
              <a:rPr lang="de-AT" sz="2400" dirty="0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de-AT" sz="2400" dirty="0" err="1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existing</a:t>
            </a:r>
            <a:r>
              <a:rPr lang="de-AT" sz="2400" dirty="0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de-AT" sz="2400" dirty="0" err="1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units</a:t>
            </a:r>
            <a:r>
              <a:rPr lang="de-AT" sz="2400" dirty="0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</a:p>
          <a:p>
            <a:pPr marL="311150" lvl="1" indent="-287338" eaLnBrk="1" hangingPunct="1">
              <a:spcBef>
                <a:spcPts val="1000"/>
              </a:spcBef>
              <a:buClr>
                <a:srgbClr val="C8102E"/>
              </a:buClr>
              <a:buSzPct val="80000"/>
              <a:buFont typeface="Wingdings 3" pitchFamily="2" charset="2"/>
              <a:buChar char=""/>
            </a:pPr>
            <a:r>
              <a:rPr lang="de-AT" sz="2400" dirty="0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Automation </a:t>
            </a:r>
            <a:r>
              <a:rPr lang="de-AT" sz="2400" dirty="0" err="1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of</a:t>
            </a:r>
            <a:r>
              <a:rPr lang="de-AT" sz="2400" dirty="0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de-AT" sz="2400" dirty="0" err="1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new</a:t>
            </a:r>
            <a:r>
              <a:rPr lang="de-AT" sz="2400" dirty="0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de-AT" sz="2400" dirty="0" err="1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units</a:t>
            </a:r>
            <a:endParaRPr lang="de-AT" sz="2400" dirty="0">
              <a:solidFill>
                <a:schemeClr val="bg2">
                  <a:lumMod val="25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311150" lvl="1" indent="-287338" eaLnBrk="1" hangingPunct="1">
              <a:spcBef>
                <a:spcPts val="1000"/>
              </a:spcBef>
              <a:buClr>
                <a:srgbClr val="C8102E"/>
              </a:buClr>
              <a:buSzPct val="80000"/>
              <a:buFont typeface="Wingdings 3" pitchFamily="2" charset="2"/>
              <a:buChar char=""/>
            </a:pPr>
            <a:r>
              <a:rPr lang="de-AT" sz="2400" dirty="0" err="1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Electrics</a:t>
            </a:r>
            <a:r>
              <a:rPr lang="de-AT" sz="2400" dirty="0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, </a:t>
            </a:r>
            <a:r>
              <a:rPr lang="de-AT" sz="2400" dirty="0" err="1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mechanics</a:t>
            </a:r>
            <a:r>
              <a:rPr lang="de-AT" sz="2400" dirty="0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de-AT" sz="2400" dirty="0" err="1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and</a:t>
            </a:r>
            <a:r>
              <a:rPr lang="de-AT" sz="2400" dirty="0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de-AT" sz="2400" dirty="0" err="1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programming</a:t>
            </a:r>
            <a:r>
              <a:rPr lang="de-AT" sz="2400" dirty="0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</a:p>
          <a:p>
            <a:pPr marL="311150" lvl="1" indent="-287338" eaLnBrk="1" hangingPunct="1">
              <a:spcBef>
                <a:spcPts val="1000"/>
              </a:spcBef>
              <a:buClr>
                <a:srgbClr val="C8102E"/>
              </a:buClr>
              <a:buSzPct val="80000"/>
              <a:buFont typeface="Wingdings 3" pitchFamily="2" charset="2"/>
              <a:buChar char=""/>
            </a:pPr>
            <a:r>
              <a:rPr lang="de-AT" sz="2400" dirty="0" err="1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Planning</a:t>
            </a:r>
            <a:r>
              <a:rPr lang="de-AT" sz="2400" dirty="0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, design, </a:t>
            </a:r>
            <a:r>
              <a:rPr lang="de-AT" sz="2400" dirty="0" err="1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set-up</a:t>
            </a:r>
            <a:r>
              <a:rPr lang="de-AT" sz="2400" dirty="0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de-AT" sz="2400" dirty="0" err="1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and</a:t>
            </a:r>
            <a:r>
              <a:rPr lang="de-AT" sz="2400" dirty="0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de-AT" sz="2400" dirty="0" err="1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implementation</a:t>
            </a:r>
            <a:endParaRPr lang="de-AT" sz="2400" dirty="0">
              <a:solidFill>
                <a:schemeClr val="bg2">
                  <a:lumMod val="25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311150" lvl="1" indent="-287338" eaLnBrk="1" hangingPunct="1">
              <a:spcBef>
                <a:spcPts val="1000"/>
              </a:spcBef>
              <a:buClr>
                <a:srgbClr val="C8102E"/>
              </a:buClr>
              <a:buSzPct val="80000"/>
              <a:buFont typeface="Wingdings 3" pitchFamily="2" charset="2"/>
              <a:buChar char=""/>
            </a:pPr>
            <a:r>
              <a:rPr lang="de-AT" sz="2400" dirty="0" err="1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Optimization</a:t>
            </a:r>
            <a:r>
              <a:rPr lang="de-AT" sz="2400" dirty="0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de-AT" sz="2400" dirty="0" err="1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of</a:t>
            </a:r>
            <a:r>
              <a:rPr lang="de-AT" sz="2400" dirty="0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de-AT" sz="2400" dirty="0" err="1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processes</a:t>
            </a:r>
            <a:r>
              <a:rPr lang="de-AT" sz="2400" dirty="0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de-AT" sz="2400" dirty="0" err="1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and</a:t>
            </a:r>
            <a:r>
              <a:rPr lang="de-AT" sz="2400" dirty="0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de-AT" sz="24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cycle</a:t>
            </a:r>
            <a:r>
              <a:rPr lang="de-AT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time</a:t>
            </a:r>
          </a:p>
          <a:p>
            <a:pPr marL="311150" lvl="1" indent="-287338" eaLnBrk="1" hangingPunct="1">
              <a:spcBef>
                <a:spcPts val="1000"/>
              </a:spcBef>
              <a:buClr>
                <a:srgbClr val="C8102E"/>
              </a:buClr>
              <a:buSzPct val="80000"/>
              <a:buFont typeface="Wingdings 3" pitchFamily="2" charset="2"/>
              <a:buChar char=""/>
            </a:pPr>
            <a:r>
              <a:rPr lang="de-AT" sz="2400" dirty="0" err="1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Increase</a:t>
            </a:r>
            <a:r>
              <a:rPr lang="de-AT" sz="2400" dirty="0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de-AT" sz="2400" dirty="0" err="1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of</a:t>
            </a:r>
            <a:r>
              <a:rPr lang="de-AT" sz="2400" dirty="0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OEE </a:t>
            </a:r>
            <a:r>
              <a:rPr lang="de-AT" sz="2400" dirty="0" err="1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by</a:t>
            </a:r>
            <a:r>
              <a:rPr lang="de-AT" sz="2400" dirty="0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de-AT" sz="24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shift</a:t>
            </a:r>
            <a:r>
              <a:rPr lang="de-AT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de-AT" sz="24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operation</a:t>
            </a:r>
            <a:r>
              <a:rPr lang="de-AT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de-AT" sz="24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according</a:t>
            </a:r>
            <a:r>
              <a:rPr lang="de-AT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de-AT" sz="24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to</a:t>
            </a:r>
            <a:r>
              <a:rPr lang="de-AT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de-AT" sz="24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production</a:t>
            </a:r>
            <a:endParaRPr lang="de-AT" sz="24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>
              <a:spcBef>
                <a:spcPts val="1000"/>
              </a:spcBef>
            </a:pPr>
            <a:endParaRPr lang="de-AT" sz="1200" dirty="0"/>
          </a:p>
          <a:p>
            <a:pPr marL="285750" indent="-285750">
              <a:spcBef>
                <a:spcPts val="1000"/>
              </a:spcBef>
              <a:buFont typeface="Wingdings" panose="05000000000000000000" pitchFamily="2" charset="2"/>
              <a:buChar char="Ø"/>
            </a:pPr>
            <a:endParaRPr lang="de-AT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Grafik 6" descr="Ein Bild, das Text, orange enthält.&#10;&#10;Automatisch generierte Beschreibung">
            <a:extLst>
              <a:ext uri="{FF2B5EF4-FFF2-40B4-BE49-F238E27FC236}">
                <a16:creationId xmlns:a16="http://schemas.microsoft.com/office/drawing/2014/main" id="{82813905-E054-2D6B-3B5A-01E53CF7302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8000"/>
            <a:ext cx="4320000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0177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B4E36D-24B3-4245-BB4F-73622C3A9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96658"/>
            <a:ext cx="6850808" cy="639236"/>
          </a:xfrm>
        </p:spPr>
        <p:txBody>
          <a:bodyPr/>
          <a:lstStyle/>
          <a:p>
            <a:r>
              <a:rPr lang="de-DE" dirty="0">
                <a:solidFill>
                  <a:srgbClr val="C00000"/>
                </a:solidFill>
                <a:cs typeface="Arial" panose="020B0604020202020204" pitchFamily="34" charset="0"/>
              </a:rPr>
              <a:t>Quality Equipment 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7E919B6-55F1-1A47-A930-1AED3200A9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3493" y="6408000"/>
            <a:ext cx="684213" cy="432000"/>
          </a:xfrm>
        </p:spPr>
        <p:txBody>
          <a:bodyPr/>
          <a:lstStyle/>
          <a:p>
            <a:pPr>
              <a:defRPr/>
            </a:pPr>
            <a:fld id="{C2444F85-0F33-1344-AE98-2983B8E0DEE5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89F124B-4EC3-0142-9EBC-5410209442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1406" y="6408000"/>
            <a:ext cx="3751262" cy="432000"/>
          </a:xfrm>
        </p:spPr>
        <p:txBody>
          <a:bodyPr/>
          <a:lstStyle/>
          <a:p>
            <a:pPr>
              <a:defRPr/>
            </a:pPr>
            <a:r>
              <a:rPr lang="en-US"/>
              <a:t>MRB </a:t>
            </a:r>
            <a:r>
              <a:rPr lang="en-US" err="1"/>
              <a:t>Guss</a:t>
            </a:r>
            <a:r>
              <a:rPr lang="en-US"/>
              <a:t> | </a:t>
            </a:r>
            <a:fld id="{CA9A6A06-8F74-384B-9C76-BA417014508B}" type="datetime1">
              <a:rPr lang="de-AT" smtClean="0"/>
              <a:t>03.04.2026</a:t>
            </a:fld>
            <a:endParaRPr lang="en-US"/>
          </a:p>
        </p:txBody>
      </p:sp>
      <p:sp>
        <p:nvSpPr>
          <p:cNvPr id="10" name="Textfeld 9"/>
          <p:cNvSpPr txBox="1"/>
          <p:nvPr/>
        </p:nvSpPr>
        <p:spPr>
          <a:xfrm>
            <a:off x="4671004" y="1368000"/>
            <a:ext cx="7056702" cy="4534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1150" lvl="1" indent="-287338" eaLnBrk="1" hangingPunct="1">
              <a:spcBef>
                <a:spcPts val="1000"/>
              </a:spcBef>
              <a:buClr>
                <a:srgbClr val="C8102E"/>
              </a:buClr>
              <a:buSzPct val="80000"/>
              <a:buFont typeface="Wingdings 3" pitchFamily="2" charset="2"/>
              <a:buChar char=""/>
            </a:pPr>
            <a:r>
              <a:rPr lang="de-AT" sz="2400" dirty="0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3D-GOM ATOS </a:t>
            </a:r>
            <a:r>
              <a:rPr lang="de-AT" sz="2400" dirty="0" err="1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Digitizer</a:t>
            </a:r>
            <a:r>
              <a:rPr lang="de-AT" sz="2400" dirty="0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de-AT" sz="2400" dirty="0" err="1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for</a:t>
            </a:r>
            <a:r>
              <a:rPr lang="de-AT" sz="2400" dirty="0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de-AT" sz="2400" dirty="0" err="1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measuring</a:t>
            </a:r>
            <a:endParaRPr lang="de-AT" sz="2400" dirty="0">
              <a:solidFill>
                <a:schemeClr val="bg2">
                  <a:lumMod val="25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311150" lvl="1" indent="-287338" eaLnBrk="1" hangingPunct="1">
              <a:spcBef>
                <a:spcPts val="1000"/>
              </a:spcBef>
              <a:buClr>
                <a:srgbClr val="C8102E"/>
              </a:buClr>
              <a:buSzPct val="80000"/>
              <a:buFont typeface="Wingdings 3" pitchFamily="2" charset="2"/>
              <a:buChar char=""/>
            </a:pPr>
            <a:r>
              <a:rPr lang="de-AT" sz="2400" dirty="0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Zeiss </a:t>
            </a:r>
            <a:r>
              <a:rPr lang="de-AT" sz="2400" dirty="0" err="1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measuring</a:t>
            </a:r>
            <a:r>
              <a:rPr lang="de-AT" sz="2400" dirty="0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de-AT" sz="2400" dirty="0" err="1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machines</a:t>
            </a:r>
            <a:r>
              <a:rPr lang="de-AT" sz="2400" dirty="0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</a:p>
          <a:p>
            <a:pPr marL="311150" lvl="1" indent="-287338" eaLnBrk="1" hangingPunct="1">
              <a:spcBef>
                <a:spcPts val="1000"/>
              </a:spcBef>
              <a:buClr>
                <a:srgbClr val="C8102E"/>
              </a:buClr>
              <a:buSzPct val="80000"/>
              <a:buFont typeface="Wingdings 3" pitchFamily="2" charset="2"/>
              <a:buChar char=""/>
            </a:pPr>
            <a:r>
              <a:rPr lang="de-AT" sz="2400" dirty="0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Separate </a:t>
            </a:r>
            <a:r>
              <a:rPr lang="de-AT" sz="2400" dirty="0" err="1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washing</a:t>
            </a:r>
            <a:r>
              <a:rPr lang="de-AT" sz="2400" dirty="0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de-AT" sz="2400" dirty="0" err="1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system</a:t>
            </a:r>
            <a:r>
              <a:rPr lang="de-AT" sz="2400" dirty="0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de-AT" sz="2400" dirty="0" err="1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for</a:t>
            </a:r>
            <a:r>
              <a:rPr lang="de-AT" sz="2400" dirty="0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de-AT" sz="2400" dirty="0" err="1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technical</a:t>
            </a:r>
            <a:r>
              <a:rPr lang="de-AT" sz="2400" dirty="0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de-AT" sz="2400" dirty="0" err="1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cleanliness</a:t>
            </a:r>
            <a:r>
              <a:rPr lang="de-AT" sz="2400" dirty="0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de-AT" sz="2400" dirty="0" err="1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analysis</a:t>
            </a:r>
            <a:r>
              <a:rPr lang="de-AT" sz="2400" dirty="0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endParaRPr lang="de-AT" sz="24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311150" lvl="1" indent="-287338" eaLnBrk="1" hangingPunct="1">
              <a:spcBef>
                <a:spcPts val="1000"/>
              </a:spcBef>
              <a:buClr>
                <a:srgbClr val="C8102E"/>
              </a:buClr>
              <a:buSzPct val="80000"/>
              <a:buFont typeface="Wingdings 3" pitchFamily="2" charset="2"/>
              <a:buChar char=""/>
            </a:pPr>
            <a:r>
              <a:rPr lang="de-AT" sz="2400" dirty="0" err="1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Automatic</a:t>
            </a:r>
            <a:r>
              <a:rPr lang="de-AT" sz="2400" dirty="0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de-AT" sz="2400" dirty="0" err="1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gauging</a:t>
            </a:r>
            <a:r>
              <a:rPr lang="de-AT" sz="2400" dirty="0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de-AT" sz="2400" dirty="0" err="1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tool</a:t>
            </a:r>
            <a:endParaRPr lang="de-AT" sz="2400" dirty="0">
              <a:solidFill>
                <a:schemeClr val="bg2">
                  <a:lumMod val="25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311150" lvl="1" indent="-287338" eaLnBrk="1" hangingPunct="1">
              <a:spcBef>
                <a:spcPts val="1000"/>
              </a:spcBef>
              <a:buClr>
                <a:srgbClr val="C8102E"/>
              </a:buClr>
              <a:buSzPct val="80000"/>
              <a:buFont typeface="Wingdings 3" pitchFamily="2" charset="2"/>
              <a:buChar char=""/>
            </a:pPr>
            <a:r>
              <a:rPr lang="de-AT" sz="2400" dirty="0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CT X-</a:t>
            </a:r>
            <a:r>
              <a:rPr lang="de-AT" sz="2400" dirty="0" err="1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ray</a:t>
            </a:r>
            <a:r>
              <a:rPr lang="de-AT" sz="2400" dirty="0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de-AT" sz="2400" dirty="0" err="1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system</a:t>
            </a:r>
            <a:r>
              <a:rPr lang="de-AT" sz="2400" dirty="0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Zeiss / </a:t>
            </a:r>
            <a:r>
              <a:rPr lang="de-AT" sz="2400" dirty="0" err="1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Bosello</a:t>
            </a:r>
            <a:r>
              <a:rPr lang="de-AT" sz="2400" dirty="0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450 KV</a:t>
            </a:r>
          </a:p>
          <a:p>
            <a:pPr marL="311150" lvl="1" indent="-287338" eaLnBrk="1" hangingPunct="1">
              <a:spcBef>
                <a:spcPts val="1000"/>
              </a:spcBef>
              <a:buClr>
                <a:srgbClr val="C8102E"/>
              </a:buClr>
              <a:buSzPct val="80000"/>
              <a:buFont typeface="Wingdings 3" pitchFamily="2" charset="2"/>
              <a:buChar char=""/>
            </a:pPr>
            <a:r>
              <a:rPr lang="de-AT" sz="2400" dirty="0" err="1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Ultrasonic</a:t>
            </a:r>
            <a:r>
              <a:rPr lang="de-AT" sz="2400" dirty="0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de-AT" sz="2400" dirty="0" err="1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test</a:t>
            </a:r>
            <a:endParaRPr lang="de-AT" sz="2400" dirty="0">
              <a:solidFill>
                <a:schemeClr val="bg2">
                  <a:lumMod val="25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311150" lvl="1" indent="-287338" eaLnBrk="1" hangingPunct="1">
              <a:spcBef>
                <a:spcPts val="1000"/>
              </a:spcBef>
              <a:buClr>
                <a:srgbClr val="C8102E"/>
              </a:buClr>
              <a:buSzPct val="80000"/>
              <a:buFont typeface="Wingdings 3" pitchFamily="2" charset="2"/>
              <a:buChar char=""/>
            </a:pPr>
            <a:r>
              <a:rPr lang="de-AT" sz="24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Porosity</a:t>
            </a:r>
            <a:r>
              <a:rPr lang="de-AT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de-AT" sz="24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cutting</a:t>
            </a:r>
            <a:endParaRPr lang="de-AT" sz="24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>
              <a:spcBef>
                <a:spcPts val="1000"/>
              </a:spcBef>
            </a:pPr>
            <a:endParaRPr lang="de-AT" sz="1600" dirty="0"/>
          </a:p>
          <a:p>
            <a:pPr marL="285750" indent="-285750">
              <a:spcBef>
                <a:spcPts val="1000"/>
              </a:spcBef>
              <a:buFont typeface="Wingdings" panose="05000000000000000000" pitchFamily="2" charset="2"/>
              <a:buChar char="Ø"/>
            </a:pPr>
            <a:endParaRPr lang="de-AT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6A59DEF9-FEDD-8648-B706-B928EE0AC3D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8000"/>
            <a:ext cx="4320000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8695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B4E36D-24B3-4245-BB4F-73622C3A9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96658"/>
            <a:ext cx="6850808" cy="626447"/>
          </a:xfrm>
        </p:spPr>
        <p:txBody>
          <a:bodyPr/>
          <a:lstStyle/>
          <a:p>
            <a:r>
              <a:rPr lang="de-DE" dirty="0">
                <a:solidFill>
                  <a:srgbClr val="C00000"/>
                </a:solidFill>
                <a:cs typeface="Arial" panose="020B0604020202020204" pitchFamily="34" charset="0"/>
              </a:rPr>
              <a:t>Laboratory </a:t>
            </a:r>
            <a:r>
              <a:rPr lang="de-DE" dirty="0" err="1">
                <a:solidFill>
                  <a:srgbClr val="C00000"/>
                </a:solidFill>
                <a:cs typeface="Arial" panose="020B0604020202020204" pitchFamily="34" charset="0"/>
              </a:rPr>
              <a:t>equipment</a:t>
            </a:r>
            <a:r>
              <a:rPr lang="de-DE" dirty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7E919B6-55F1-1A47-A930-1AED3200A9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3493" y="6408000"/>
            <a:ext cx="684213" cy="432000"/>
          </a:xfrm>
        </p:spPr>
        <p:txBody>
          <a:bodyPr/>
          <a:lstStyle/>
          <a:p>
            <a:pPr>
              <a:defRPr/>
            </a:pPr>
            <a:fld id="{C2444F85-0F33-1344-AE98-2983B8E0DEE5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89F124B-4EC3-0142-9EBC-5410209442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1406" y="6408000"/>
            <a:ext cx="3751262" cy="432000"/>
          </a:xfrm>
        </p:spPr>
        <p:txBody>
          <a:bodyPr/>
          <a:lstStyle/>
          <a:p>
            <a:pPr>
              <a:defRPr/>
            </a:pPr>
            <a:r>
              <a:rPr lang="en-US"/>
              <a:t>MRB </a:t>
            </a:r>
            <a:r>
              <a:rPr lang="en-US" err="1"/>
              <a:t>Guss</a:t>
            </a:r>
            <a:r>
              <a:rPr lang="en-US"/>
              <a:t> | </a:t>
            </a:r>
            <a:fld id="{CA9A6A06-8F74-384B-9C76-BA417014508B}" type="datetime1">
              <a:rPr lang="de-AT" smtClean="0"/>
              <a:t>03.04.2026</a:t>
            </a:fld>
            <a:endParaRPr lang="en-US"/>
          </a:p>
        </p:txBody>
      </p:sp>
      <p:sp>
        <p:nvSpPr>
          <p:cNvPr id="10" name="Textfeld 9"/>
          <p:cNvSpPr txBox="1"/>
          <p:nvPr/>
        </p:nvSpPr>
        <p:spPr>
          <a:xfrm>
            <a:off x="4671004" y="1368000"/>
            <a:ext cx="6992392" cy="4165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1150" lvl="1" indent="-287338" eaLnBrk="1" hangingPunct="1">
              <a:spcBef>
                <a:spcPts val="1000"/>
              </a:spcBef>
              <a:buClr>
                <a:srgbClr val="C8102E"/>
              </a:buClr>
              <a:buSzPct val="80000"/>
              <a:buFont typeface="Wingdings 3" pitchFamily="2" charset="2"/>
              <a:buChar char=""/>
            </a:pPr>
            <a:r>
              <a:rPr lang="de-AT" sz="2400" dirty="0" err="1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Leco</a:t>
            </a:r>
            <a:r>
              <a:rPr lang="de-AT" sz="2400" dirty="0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de-AT" sz="2400" dirty="0" err="1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carbon</a:t>
            </a:r>
            <a:r>
              <a:rPr lang="de-AT" sz="2400" dirty="0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de-AT" sz="2400" dirty="0" err="1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content</a:t>
            </a:r>
            <a:r>
              <a:rPr lang="de-AT" sz="2400" dirty="0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de-AT" sz="2400" dirty="0" err="1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determination</a:t>
            </a:r>
            <a:r>
              <a:rPr lang="de-AT" sz="2400" dirty="0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</a:p>
          <a:p>
            <a:pPr marL="311150" lvl="1" indent="-287338" eaLnBrk="1" hangingPunct="1">
              <a:spcBef>
                <a:spcPts val="1000"/>
              </a:spcBef>
              <a:buClr>
                <a:srgbClr val="C8102E"/>
              </a:buClr>
              <a:buSzPct val="80000"/>
              <a:buFont typeface="Wingdings 3" pitchFamily="2" charset="2"/>
              <a:buChar char=""/>
            </a:pPr>
            <a:r>
              <a:rPr lang="de-AT" sz="2400" dirty="0" err="1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Tensile</a:t>
            </a:r>
            <a:r>
              <a:rPr lang="de-AT" sz="2400" dirty="0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de-AT" sz="2400" dirty="0" err="1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test</a:t>
            </a:r>
            <a:endParaRPr lang="de-AT" sz="2400" dirty="0">
              <a:solidFill>
                <a:schemeClr val="bg2">
                  <a:lumMod val="25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311150" lvl="1" indent="-287338" eaLnBrk="1" hangingPunct="1">
              <a:spcBef>
                <a:spcPts val="1000"/>
              </a:spcBef>
              <a:buClr>
                <a:srgbClr val="C8102E"/>
              </a:buClr>
              <a:buSzPct val="80000"/>
              <a:buFont typeface="Wingdings 3" pitchFamily="2" charset="2"/>
              <a:buChar char=""/>
            </a:pPr>
            <a:r>
              <a:rPr lang="de-AT" sz="2400" dirty="0" err="1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Microstructure</a:t>
            </a:r>
            <a:r>
              <a:rPr lang="de-AT" sz="2400" dirty="0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de-AT" sz="2400" dirty="0" err="1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analysis</a:t>
            </a:r>
            <a:r>
              <a:rPr lang="de-AT" sz="2400" dirty="0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	</a:t>
            </a:r>
          </a:p>
          <a:p>
            <a:pPr marL="311150" lvl="1" indent="-287338" eaLnBrk="1" hangingPunct="1">
              <a:spcBef>
                <a:spcPts val="1000"/>
              </a:spcBef>
              <a:buClr>
                <a:srgbClr val="C8102E"/>
              </a:buClr>
              <a:buSzPct val="80000"/>
              <a:buFont typeface="Wingdings 3" pitchFamily="2" charset="2"/>
              <a:buChar char=""/>
            </a:pPr>
            <a:r>
              <a:rPr lang="de-AT" sz="2400" dirty="0" err="1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Brinell</a:t>
            </a:r>
            <a:r>
              <a:rPr lang="de-AT" sz="2400" dirty="0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de-AT" sz="2400" dirty="0" err="1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hardness</a:t>
            </a:r>
            <a:r>
              <a:rPr lang="de-AT" sz="2400" dirty="0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de-AT" sz="2400" dirty="0" err="1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testing</a:t>
            </a:r>
            <a:endParaRPr lang="de-AT" sz="2400" dirty="0">
              <a:solidFill>
                <a:schemeClr val="bg2">
                  <a:lumMod val="25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311150" lvl="1" indent="-287338" eaLnBrk="1" hangingPunct="1">
              <a:spcBef>
                <a:spcPts val="1000"/>
              </a:spcBef>
              <a:buClr>
                <a:srgbClr val="C8102E"/>
              </a:buClr>
              <a:buSzPct val="80000"/>
              <a:buFont typeface="Wingdings 3" pitchFamily="2" charset="2"/>
              <a:buChar char=""/>
            </a:pPr>
            <a:r>
              <a:rPr lang="de-AT" sz="2400" dirty="0" err="1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Spectral</a:t>
            </a:r>
            <a:r>
              <a:rPr lang="de-AT" sz="2400" dirty="0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de-AT" sz="2400" dirty="0" err="1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analysis</a:t>
            </a:r>
            <a:r>
              <a:rPr lang="de-AT" sz="2400" dirty="0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de-AT" sz="2400" dirty="0" err="1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device</a:t>
            </a:r>
            <a:r>
              <a:rPr lang="de-AT" sz="2400" dirty="0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OBLF</a:t>
            </a:r>
          </a:p>
          <a:p>
            <a:pPr marL="311150" lvl="1" indent="-287338" eaLnBrk="1" hangingPunct="1">
              <a:spcBef>
                <a:spcPts val="1000"/>
              </a:spcBef>
              <a:buClr>
                <a:srgbClr val="C8102E"/>
              </a:buClr>
              <a:buSzPct val="80000"/>
              <a:buFont typeface="Wingdings 3" pitchFamily="2" charset="2"/>
              <a:buChar char=""/>
            </a:pPr>
            <a:r>
              <a:rPr lang="de-AT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Sand lab </a:t>
            </a:r>
            <a:r>
              <a:rPr lang="de-AT" sz="24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for</a:t>
            </a:r>
            <a:r>
              <a:rPr lang="de-AT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all </a:t>
            </a:r>
            <a:r>
              <a:rPr lang="de-AT" sz="24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sand</a:t>
            </a:r>
            <a:r>
              <a:rPr lang="de-AT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de-AT" sz="24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values</a:t>
            </a:r>
            <a:r>
              <a:rPr lang="de-AT" sz="2400" dirty="0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</a:p>
          <a:p>
            <a:pPr marL="311150" lvl="1" indent="-287338" eaLnBrk="1" hangingPunct="1">
              <a:spcBef>
                <a:spcPts val="1000"/>
              </a:spcBef>
              <a:buClr>
                <a:srgbClr val="C8102E"/>
              </a:buClr>
              <a:buSzPct val="80000"/>
              <a:buFont typeface="Wingdings 3" pitchFamily="2" charset="2"/>
              <a:buChar char=""/>
            </a:pPr>
            <a:endParaRPr lang="de-AT" sz="2400" dirty="0">
              <a:solidFill>
                <a:schemeClr val="bg2">
                  <a:lumMod val="25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>
              <a:spcBef>
                <a:spcPts val="1000"/>
              </a:spcBef>
            </a:pPr>
            <a:endParaRPr lang="de-AT" sz="1600" dirty="0"/>
          </a:p>
          <a:p>
            <a:pPr marL="285750" indent="-285750">
              <a:spcBef>
                <a:spcPts val="1000"/>
              </a:spcBef>
              <a:buFont typeface="Wingdings" panose="05000000000000000000" pitchFamily="2" charset="2"/>
              <a:buChar char="Ø"/>
            </a:pPr>
            <a:endParaRPr lang="de-AT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Grafik 6" descr="Ein Bild, das Person enthält.&#10;&#10;Automatisch generierte Beschreibung">
            <a:extLst>
              <a:ext uri="{FF2B5EF4-FFF2-40B4-BE49-F238E27FC236}">
                <a16:creationId xmlns:a16="http://schemas.microsoft.com/office/drawing/2014/main" id="{3103F532-61BA-6B4E-9F45-8DAEE5FFEA7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8000"/>
            <a:ext cx="4320000" cy="43200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6260D9F6-C2B9-BD45-B7A3-36021538EF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8000"/>
            <a:ext cx="4320000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069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B4E36D-24B3-4245-BB4F-73622C3A9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96658"/>
            <a:ext cx="6727388" cy="549714"/>
          </a:xfrm>
        </p:spPr>
        <p:txBody>
          <a:bodyPr/>
          <a:lstStyle/>
          <a:p>
            <a:r>
              <a:rPr lang="de-DE" dirty="0" err="1">
                <a:solidFill>
                  <a:srgbClr val="C00000"/>
                </a:solidFill>
                <a:latin typeface="Arial" panose="020B0604020202020204" pitchFamily="34" charset="0"/>
                <a:ea typeface="Source Sans Pro Semibold"/>
                <a:cs typeface="Arial" panose="020B0604020202020204" pitchFamily="34" charset="0"/>
              </a:rPr>
              <a:t>Overview</a:t>
            </a:r>
            <a:endParaRPr lang="de-DE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7E919B6-55F1-1A47-A930-1AED3200A9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3493" y="6408000"/>
            <a:ext cx="684213" cy="432000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444F85-0F33-1344-AE98-2983B8E0DEE5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+mn-cs"/>
            </a:endParaRP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89F124B-4EC3-0142-9EBC-5410209442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1406" y="6408000"/>
            <a:ext cx="3751262" cy="432000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MRB </a:t>
            </a:r>
            <a:r>
              <a:rPr kumimoji="0" lang="en-US" sz="10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Guss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 | </a:t>
            </a:r>
            <a:fld id="{CA9A6A06-8F74-384B-9C76-BA417014508B}" type="datetime1">
              <a:rPr kumimoji="0" lang="de-AT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03.04.2026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+mn-cs"/>
            </a:endParaRPr>
          </a:p>
        </p:txBody>
      </p:sp>
      <p:pic>
        <p:nvPicPr>
          <p:cNvPr id="8" name="Grafik 7" descr="Ein Bild, das draußen, Haus, Gras, Baum enthält.&#10;&#10;Automatisch generierte Beschreibung">
            <a:extLst>
              <a:ext uri="{FF2B5EF4-FFF2-40B4-BE49-F238E27FC236}">
                <a16:creationId xmlns:a16="http://schemas.microsoft.com/office/drawing/2014/main" id="{C554F4B9-5069-D031-254F-389D710566C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95" y="1145963"/>
            <a:ext cx="11390809" cy="4199805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677334" y="1478703"/>
            <a:ext cx="5768546" cy="13849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Source Sans Pro"/>
                <a:cs typeface="Arial" panose="020B0604020202020204" pitchFamily="34" charset="0"/>
              </a:rPr>
              <a:t>220 </a:t>
            </a:r>
            <a:r>
              <a:rPr kumimoji="0" lang="de-AT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Source Sans Pro"/>
                <a:cs typeface="Arial" panose="020B0604020202020204" pitchFamily="34" charset="0"/>
              </a:rPr>
              <a:t>employees</a:t>
            </a:r>
            <a:endParaRPr kumimoji="0" lang="de-AT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Source Sans Pro"/>
              <a:cs typeface="Arial" panose="020B0604020202020204" pitchFamily="34" charset="0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Source Sans Pro"/>
                <a:cs typeface="Arial" panose="020B0604020202020204" pitchFamily="34" charset="0"/>
              </a:rPr>
              <a:t>Turnover 2025: 62</a:t>
            </a:r>
            <a:r>
              <a:rPr lang="de-AT" sz="2800" dirty="0">
                <a:solidFill>
                  <a:prstClr val="white"/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</a:rPr>
              <a:t> Mio.</a:t>
            </a:r>
            <a:r>
              <a:rPr kumimoji="0" lang="de-AT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Source Sans Pro"/>
                <a:cs typeface="Arial" panose="020B0604020202020204" pitchFamily="34" charset="0"/>
              </a:rPr>
              <a:t> EUR </a:t>
            </a:r>
            <a:endParaRPr kumimoji="0" lang="de-AT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Source Sans Pro"/>
                <a:cs typeface="Arial" panose="020B0604020202020204" pitchFamily="34" charset="0"/>
              </a:rPr>
              <a:t>Capacity</a:t>
            </a:r>
            <a:r>
              <a:rPr kumimoji="0" lang="de-AT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Source Sans Pro"/>
                <a:cs typeface="Arial" panose="020B0604020202020204" pitchFamily="34" charset="0"/>
              </a:rPr>
              <a:t>: 1m </a:t>
            </a:r>
            <a:r>
              <a:rPr kumimoji="0" lang="de-AT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Source Sans Pro"/>
                <a:cs typeface="Arial" panose="020B0604020202020204" pitchFamily="34" charset="0"/>
              </a:rPr>
              <a:t>moulds</a:t>
            </a:r>
            <a:r>
              <a:rPr kumimoji="0" lang="de-AT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Source Sans Pro"/>
                <a:cs typeface="Arial" panose="020B0604020202020204" pitchFamily="34" charset="0"/>
              </a:rPr>
              <a:t> p.a. </a:t>
            </a:r>
            <a:endParaRPr kumimoji="0" lang="de-AT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Grafik 6" descr="Filmklappe mit einfarbiger Füllung">
            <a:hlinkClick r:id="rId3"/>
            <a:extLst>
              <a:ext uri="{FF2B5EF4-FFF2-40B4-BE49-F238E27FC236}">
                <a16:creationId xmlns:a16="http://schemas.microsoft.com/office/drawing/2014/main" id="{B48D1C33-AD11-554F-9A57-2C07365B3ED9}"/>
              </a:ext>
            </a:extLst>
          </p:cNvPr>
          <p:cNvPicPr>
            <a:picLocks noChangeAspect="1"/>
          </p:cNvPicPr>
          <p:nvPr/>
        </p:nvPicPr>
        <p:blipFill>
          <a:blip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43493" y="4689987"/>
            <a:ext cx="655781" cy="655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8442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B4E36D-24B3-4245-BB4F-73622C3A9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800" y="394305"/>
            <a:ext cx="6850808" cy="590433"/>
          </a:xfrm>
        </p:spPr>
        <p:txBody>
          <a:bodyPr/>
          <a:lstStyle/>
          <a:p>
            <a:r>
              <a:rPr lang="de-DE" dirty="0" err="1">
                <a:solidFill>
                  <a:srgbClr val="C00000"/>
                </a:solidFill>
                <a:cs typeface="Arial" panose="020B0604020202020204" pitchFamily="34" charset="0"/>
              </a:rPr>
              <a:t>Certifications</a:t>
            </a:r>
            <a:r>
              <a:rPr lang="de-DE" dirty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7E919B6-55F1-1A47-A930-1AED3200A9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3493" y="6408000"/>
            <a:ext cx="684213" cy="432000"/>
          </a:xfrm>
        </p:spPr>
        <p:txBody>
          <a:bodyPr/>
          <a:lstStyle/>
          <a:p>
            <a:pPr>
              <a:defRPr/>
            </a:pPr>
            <a:fld id="{C2444F85-0F33-1344-AE98-2983B8E0DEE5}" type="slidenum">
              <a:rPr lang="en-US" dirty="0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89F124B-4EC3-0142-9EBC-5410209442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1406" y="6408000"/>
            <a:ext cx="3751262" cy="432000"/>
          </a:xfrm>
        </p:spPr>
        <p:txBody>
          <a:bodyPr/>
          <a:lstStyle/>
          <a:p>
            <a:pPr>
              <a:defRPr/>
            </a:pPr>
            <a:r>
              <a:rPr lang="en-US"/>
              <a:t>MRB Guss | </a:t>
            </a:r>
            <a:fld id="{CA9A6A06-8F74-384B-9C76-BA417014508B}" type="datetime1">
              <a:rPr lang="de-AT" dirty="0" smtClean="0"/>
              <a:t>03.04.2026</a:t>
            </a:fld>
            <a:endParaRPr lang="en-US"/>
          </a:p>
        </p:txBody>
      </p:sp>
      <p:sp>
        <p:nvSpPr>
          <p:cNvPr id="10" name="Textfeld 9"/>
          <p:cNvSpPr txBox="1"/>
          <p:nvPr/>
        </p:nvSpPr>
        <p:spPr>
          <a:xfrm>
            <a:off x="4752000" y="1368000"/>
            <a:ext cx="6975706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dirty="0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Integrated Management System </a:t>
            </a:r>
          </a:p>
          <a:p>
            <a:endParaRPr lang="de-AT" sz="2400" b="1" dirty="0">
              <a:latin typeface="Source Sans Pro" panose="020B0503030403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 marL="311150" lvl="1" indent="-287338" eaLnBrk="1" hangingPunct="1">
              <a:spcBef>
                <a:spcPts val="1000"/>
              </a:spcBef>
              <a:buClr>
                <a:srgbClr val="C8102E"/>
              </a:buClr>
              <a:buSzPct val="80000"/>
              <a:buFont typeface="Wingdings 3" pitchFamily="2" charset="2"/>
              <a:buChar char=""/>
            </a:pPr>
            <a:r>
              <a:rPr lang="de-AT" sz="2400" dirty="0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Quality Management Systems ISO 9001:2015</a:t>
            </a:r>
          </a:p>
          <a:p>
            <a:pPr marL="311150" lvl="1" indent="-287338" eaLnBrk="1" hangingPunct="1">
              <a:spcBef>
                <a:spcPts val="1000"/>
              </a:spcBef>
              <a:buClr>
                <a:srgbClr val="C8102E"/>
              </a:buClr>
              <a:buSzPct val="80000"/>
              <a:buFont typeface="Wingdings 3" pitchFamily="2" charset="2"/>
              <a:buChar char=""/>
            </a:pPr>
            <a:r>
              <a:rPr lang="de-AT" sz="2400" dirty="0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Environmental Management Systems ISO 14001:2015</a:t>
            </a:r>
          </a:p>
          <a:p>
            <a:pPr marL="311150" lvl="1" indent="-287338" eaLnBrk="1" hangingPunct="1">
              <a:spcBef>
                <a:spcPts val="1000"/>
              </a:spcBef>
              <a:buClr>
                <a:srgbClr val="C8102E"/>
              </a:buClr>
              <a:buSzPct val="80000"/>
              <a:buFont typeface="Wingdings 3" pitchFamily="2" charset="2"/>
              <a:buChar char=""/>
            </a:pPr>
            <a:r>
              <a:rPr lang="de-AT" sz="2400" dirty="0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OH&amp;S-Management Systems ISO 45001:2018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47FE4C32-6477-5449-87F3-E5C7EE8AE00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8000"/>
            <a:ext cx="4320000" cy="432000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9B7EA4D2-92B7-3846-BCA3-495619A461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645" y="4271262"/>
            <a:ext cx="1766355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530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B4E36D-24B3-4245-BB4F-73622C3A9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324" y="268768"/>
            <a:ext cx="6850808" cy="555992"/>
          </a:xfrm>
        </p:spPr>
        <p:txBody>
          <a:bodyPr/>
          <a:lstStyle/>
          <a:p>
            <a:r>
              <a:rPr lang="de-DE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7E919B6-55F1-1A47-A930-1AED3200A9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3493" y="6408000"/>
            <a:ext cx="684213" cy="432000"/>
          </a:xfrm>
        </p:spPr>
        <p:txBody>
          <a:bodyPr/>
          <a:lstStyle/>
          <a:p>
            <a:pPr>
              <a:defRPr/>
            </a:pPr>
            <a:fld id="{C2444F85-0F33-1344-AE98-2983B8E0DEE5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89F124B-4EC3-0142-9EBC-5410209442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1406" y="6408000"/>
            <a:ext cx="3751262" cy="432000"/>
          </a:xfrm>
        </p:spPr>
        <p:txBody>
          <a:bodyPr/>
          <a:lstStyle/>
          <a:p>
            <a:pPr>
              <a:defRPr/>
            </a:pPr>
            <a:r>
              <a:rPr lang="en-US"/>
              <a:t>MRB </a:t>
            </a:r>
            <a:r>
              <a:rPr lang="en-US" err="1"/>
              <a:t>Guss</a:t>
            </a:r>
            <a:r>
              <a:rPr lang="en-US"/>
              <a:t> | </a:t>
            </a:r>
            <a:fld id="{CA9A6A06-8F74-384B-9C76-BA417014508B}" type="datetime1">
              <a:rPr lang="de-AT" smtClean="0"/>
              <a:t>03.04.2026</a:t>
            </a:fld>
            <a:endParaRPr lang="en-US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8ED307C-08EE-4043-BF77-1F47DA2F698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694" y="1524475"/>
            <a:ext cx="2157831" cy="715304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8133" y="1700749"/>
            <a:ext cx="1926638" cy="362757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298" y="2652608"/>
            <a:ext cx="1518343" cy="673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5432" y="4592546"/>
            <a:ext cx="1910703" cy="41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5525585"/>
            <a:ext cx="1406510" cy="452568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/>
        </p:nvPicPr>
        <p:blipFill rotWithShape="1"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48340" y="1452577"/>
            <a:ext cx="1350013" cy="859100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3E3B23AB-CFC4-4F9D-BCA1-DE3C1BBBE578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3665" y="3650483"/>
            <a:ext cx="1460095" cy="503082"/>
          </a:xfrm>
          <a:prstGeom prst="rect">
            <a:avLst/>
          </a:prstGeom>
        </p:spPr>
      </p:pic>
      <p:pic>
        <p:nvPicPr>
          <p:cNvPr id="29" name="Grafik 2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80143" y="5475584"/>
            <a:ext cx="1771979" cy="519877"/>
          </a:xfrm>
          <a:prstGeom prst="rect">
            <a:avLst/>
          </a:prstGeom>
        </p:spPr>
      </p:pic>
      <p:pic>
        <p:nvPicPr>
          <p:cNvPr id="22" name="Grafik 21"/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1676" t="1736" r="1784" b="1234"/>
          <a:stretch/>
        </p:blipFill>
        <p:spPr>
          <a:xfrm>
            <a:off x="1518929" y="3608711"/>
            <a:ext cx="785528" cy="612282"/>
          </a:xfrm>
          <a:prstGeom prst="rect">
            <a:avLst/>
          </a:prstGeom>
        </p:spPr>
      </p:pic>
      <p:pic>
        <p:nvPicPr>
          <p:cNvPr id="34" name="Grafik 3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81953" y="3624643"/>
            <a:ext cx="2451788" cy="565797"/>
          </a:xfrm>
          <a:prstGeom prst="rect">
            <a:avLst/>
          </a:prstGeom>
        </p:spPr>
      </p:pic>
      <p:pic>
        <p:nvPicPr>
          <p:cNvPr id="37" name="Grafik 36">
            <a:extLst>
              <a:ext uri="{FF2B5EF4-FFF2-40B4-BE49-F238E27FC236}">
                <a16:creationId xmlns:a16="http://schemas.microsoft.com/office/drawing/2014/main" id="{254BE302-8277-BD42-94A6-88BBCEC90DF3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15" r="20936"/>
          <a:stretch/>
        </p:blipFill>
        <p:spPr>
          <a:xfrm>
            <a:off x="2156985" y="2507264"/>
            <a:ext cx="988413" cy="963830"/>
          </a:xfrm>
          <a:prstGeom prst="rect">
            <a:avLst/>
          </a:prstGeom>
        </p:spPr>
      </p:pic>
      <p:pic>
        <p:nvPicPr>
          <p:cNvPr id="38" name="Grafik 37">
            <a:extLst>
              <a:ext uri="{FF2B5EF4-FFF2-40B4-BE49-F238E27FC236}">
                <a16:creationId xmlns:a16="http://schemas.microsoft.com/office/drawing/2014/main" id="{3F84E9AE-E9F7-4B4C-AC09-17D5F67917E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824280" y="2645151"/>
            <a:ext cx="2818180" cy="543640"/>
          </a:xfrm>
          <a:prstGeom prst="rect">
            <a:avLst/>
          </a:prstGeom>
        </p:spPr>
      </p:pic>
      <p:pic>
        <p:nvPicPr>
          <p:cNvPr id="39" name="Grafik 38">
            <a:extLst>
              <a:ext uri="{FF2B5EF4-FFF2-40B4-BE49-F238E27FC236}">
                <a16:creationId xmlns:a16="http://schemas.microsoft.com/office/drawing/2014/main" id="{4FB758FD-48B5-A44F-B168-433D9E7A11A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595379" y="5209745"/>
            <a:ext cx="1176007" cy="986651"/>
          </a:xfrm>
          <a:prstGeom prst="rect">
            <a:avLst/>
          </a:prstGeom>
        </p:spPr>
      </p:pic>
      <p:pic>
        <p:nvPicPr>
          <p:cNvPr id="40" name="Grafik 39">
            <a:extLst>
              <a:ext uri="{FF2B5EF4-FFF2-40B4-BE49-F238E27FC236}">
                <a16:creationId xmlns:a16="http://schemas.microsoft.com/office/drawing/2014/main" id="{6EB0C16B-E108-6B45-AB3D-A2C7715D4741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40255" y="4431355"/>
            <a:ext cx="704897" cy="663219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1EB5515B-B638-6F4E-80BA-E5754C843B1F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700" y="5396822"/>
            <a:ext cx="747080" cy="747080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926" y="4575969"/>
            <a:ext cx="1842283" cy="458524"/>
          </a:xfrm>
          <a:prstGeom prst="rect">
            <a:avLst/>
          </a:prstGeom>
        </p:spPr>
      </p:pic>
      <p:pic>
        <p:nvPicPr>
          <p:cNvPr id="36" name="Grafik 35">
            <a:extLst>
              <a:ext uri="{FF2B5EF4-FFF2-40B4-BE49-F238E27FC236}">
                <a16:creationId xmlns:a16="http://schemas.microsoft.com/office/drawing/2014/main" id="{E21A7A19-21DA-DEA3-1CD3-55522E8E1B43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379" y="1786270"/>
            <a:ext cx="2002353" cy="191715"/>
          </a:xfrm>
          <a:prstGeom prst="rect">
            <a:avLst/>
          </a:prstGeom>
        </p:spPr>
      </p:pic>
      <p:pic>
        <p:nvPicPr>
          <p:cNvPr id="42" name="Grafik 41" descr="Ein Bild, das Text, Uhr, ClipArt enthält.&#10;&#10;Automatisch generierte Beschreibung">
            <a:extLst>
              <a:ext uri="{FF2B5EF4-FFF2-40B4-BE49-F238E27FC236}">
                <a16:creationId xmlns:a16="http://schemas.microsoft.com/office/drawing/2014/main" id="{240AC0A8-BE49-0140-D3D5-A4EF98CEE45B}"/>
              </a:ext>
            </a:extLst>
          </p:cNvPr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8961" y="1663840"/>
            <a:ext cx="1388650" cy="436574"/>
          </a:xfrm>
          <a:prstGeom prst="rect">
            <a:avLst/>
          </a:prstGeom>
        </p:spPr>
      </p:pic>
      <p:pic>
        <p:nvPicPr>
          <p:cNvPr id="46" name="Grafik 45">
            <a:extLst>
              <a:ext uri="{FF2B5EF4-FFF2-40B4-BE49-F238E27FC236}">
                <a16:creationId xmlns:a16="http://schemas.microsoft.com/office/drawing/2014/main" id="{6A83C16D-5D13-CB04-55F0-44D28BC35E59}"/>
              </a:ext>
            </a:extLst>
          </p:cNvPr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742" y="2680417"/>
            <a:ext cx="1238851" cy="617525"/>
          </a:xfrm>
          <a:prstGeom prst="rect">
            <a:avLst/>
          </a:prstGeom>
        </p:spPr>
      </p:pic>
      <p:pic>
        <p:nvPicPr>
          <p:cNvPr id="48" name="Grafik 47">
            <a:extLst>
              <a:ext uri="{FF2B5EF4-FFF2-40B4-BE49-F238E27FC236}">
                <a16:creationId xmlns:a16="http://schemas.microsoft.com/office/drawing/2014/main" id="{B1F5C78A-2937-66AF-72E7-E2E39CAF4F02}"/>
              </a:ext>
            </a:extLst>
          </p:cNvPr>
          <p:cNvPicPr>
            <a:picLocks noChangeAspect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8973" y="2482486"/>
            <a:ext cx="1318759" cy="731499"/>
          </a:xfrm>
          <a:prstGeom prst="rect">
            <a:avLst/>
          </a:prstGeom>
        </p:spPr>
      </p:pic>
      <p:pic>
        <p:nvPicPr>
          <p:cNvPr id="52" name="Grafik 51">
            <a:extLst>
              <a:ext uri="{FF2B5EF4-FFF2-40B4-BE49-F238E27FC236}">
                <a16:creationId xmlns:a16="http://schemas.microsoft.com/office/drawing/2014/main" id="{2937E56A-384B-9D2A-011D-5B19EA60F467}"/>
              </a:ext>
            </a:extLst>
          </p:cNvPr>
          <p:cNvPicPr>
            <a:picLocks noChangeAspect="1"/>
          </p:cNvPicPr>
          <p:nvPr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94" y="3601514"/>
            <a:ext cx="1131739" cy="601021"/>
          </a:xfrm>
          <a:prstGeom prst="rect">
            <a:avLst/>
          </a:prstGeom>
        </p:spPr>
      </p:pic>
      <p:pic>
        <p:nvPicPr>
          <p:cNvPr id="54" name="Grafik 53">
            <a:extLst>
              <a:ext uri="{FF2B5EF4-FFF2-40B4-BE49-F238E27FC236}">
                <a16:creationId xmlns:a16="http://schemas.microsoft.com/office/drawing/2014/main" id="{3EFDB5D8-72C1-9D74-9F66-1F177B846603}"/>
              </a:ext>
            </a:extLst>
          </p:cNvPr>
          <p:cNvPicPr>
            <a:picLocks noChangeAspect="1"/>
          </p:cNvPicPr>
          <p:nvPr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9919" y="2818620"/>
            <a:ext cx="1760976" cy="356434"/>
          </a:xfrm>
          <a:prstGeom prst="rect">
            <a:avLst/>
          </a:prstGeom>
        </p:spPr>
      </p:pic>
      <p:pic>
        <p:nvPicPr>
          <p:cNvPr id="56" name="Grafik 55" descr="Ein Bild, das Text, Schild, dunkel enthält.&#10;&#10;Automatisch generierte Beschreibung">
            <a:extLst>
              <a:ext uri="{FF2B5EF4-FFF2-40B4-BE49-F238E27FC236}">
                <a16:creationId xmlns:a16="http://schemas.microsoft.com/office/drawing/2014/main" id="{A0775ED8-9C22-5DE6-CFD2-AACF3A661001}"/>
              </a:ext>
            </a:extLst>
          </p:cNvPr>
          <p:cNvPicPr>
            <a:picLocks noChangeAspect="1"/>
          </p:cNvPicPr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3607" y="3623820"/>
            <a:ext cx="1357090" cy="556407"/>
          </a:xfrm>
          <a:prstGeom prst="rect">
            <a:avLst/>
          </a:prstGeom>
        </p:spPr>
      </p:pic>
      <p:pic>
        <p:nvPicPr>
          <p:cNvPr id="58" name="Grafik 57">
            <a:extLst>
              <a:ext uri="{FF2B5EF4-FFF2-40B4-BE49-F238E27FC236}">
                <a16:creationId xmlns:a16="http://schemas.microsoft.com/office/drawing/2014/main" id="{3F13F00D-115E-B2A7-1A28-2F93FE173D73}"/>
              </a:ext>
            </a:extLst>
          </p:cNvPr>
          <p:cNvPicPr>
            <a:picLocks noChangeAspect="1"/>
          </p:cNvPicPr>
          <p:nvPr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94" y="4599807"/>
            <a:ext cx="1546947" cy="478505"/>
          </a:xfrm>
          <a:prstGeom prst="rect">
            <a:avLst/>
          </a:prstGeom>
        </p:spPr>
      </p:pic>
      <p:pic>
        <p:nvPicPr>
          <p:cNvPr id="60" name="Grafik 59" descr="Ein Bild, das Text, Teller, Geschirr, ClipArt enthält.&#10;&#10;Automatisch generierte Beschreibung">
            <a:extLst>
              <a:ext uri="{FF2B5EF4-FFF2-40B4-BE49-F238E27FC236}">
                <a16:creationId xmlns:a16="http://schemas.microsoft.com/office/drawing/2014/main" id="{477C2313-CC6E-2C93-4BEE-E32C31583606}"/>
              </a:ext>
            </a:extLst>
          </p:cNvPr>
          <p:cNvPicPr>
            <a:picLocks noChangeAspect="1"/>
          </p:cNvPicPr>
          <p:nvPr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7611" y="5263548"/>
            <a:ext cx="1894525" cy="663219"/>
          </a:xfrm>
          <a:prstGeom prst="rect">
            <a:avLst/>
          </a:prstGeom>
        </p:spPr>
      </p:pic>
      <p:pic>
        <p:nvPicPr>
          <p:cNvPr id="66" name="Grafik 65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1B696B8C-29C9-1294-A187-4E0E6444D3D7}"/>
              </a:ext>
            </a:extLst>
          </p:cNvPr>
          <p:cNvPicPr>
            <a:picLocks noChangeAspect="1"/>
          </p:cNvPicPr>
          <p:nvPr/>
        </p:nvPicPr>
        <p:blipFill>
          <a:blip r:embed="rId2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668" y="5534585"/>
            <a:ext cx="1309222" cy="358727"/>
          </a:xfrm>
          <a:prstGeom prst="rect">
            <a:avLst/>
          </a:prstGeom>
        </p:spPr>
      </p:pic>
      <p:pic>
        <p:nvPicPr>
          <p:cNvPr id="68" name="Grafik 67" descr="Ein Bild, das Text, Schild, ClipArt enthält.&#10;&#10;Automatisch generierte Beschreibung">
            <a:extLst>
              <a:ext uri="{FF2B5EF4-FFF2-40B4-BE49-F238E27FC236}">
                <a16:creationId xmlns:a16="http://schemas.microsoft.com/office/drawing/2014/main" id="{24A9889E-39E0-42A2-2BC7-F96F1B88B715}"/>
              </a:ext>
            </a:extLst>
          </p:cNvPr>
          <p:cNvPicPr>
            <a:picLocks noChangeAspect="1"/>
          </p:cNvPicPr>
          <p:nvPr/>
        </p:nvPicPr>
        <p:blipFill>
          <a:blip r:embed="rId2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94" y="5464505"/>
            <a:ext cx="1079497" cy="611715"/>
          </a:xfrm>
          <a:prstGeom prst="rect">
            <a:avLst/>
          </a:prstGeom>
        </p:spPr>
      </p:pic>
      <p:pic>
        <p:nvPicPr>
          <p:cNvPr id="70" name="Grafik 69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15670A5A-303A-BA10-F093-C8141CF4A9A9}"/>
              </a:ext>
            </a:extLst>
          </p:cNvPr>
          <p:cNvPicPr>
            <a:picLocks noChangeAspect="1"/>
          </p:cNvPicPr>
          <p:nvPr/>
        </p:nvPicPr>
        <p:blipFill>
          <a:blip r:embed="rId2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130" y="3599514"/>
            <a:ext cx="1406511" cy="576670"/>
          </a:xfrm>
          <a:prstGeom prst="rect">
            <a:avLst/>
          </a:prstGeom>
        </p:spPr>
      </p:pic>
      <p:pic>
        <p:nvPicPr>
          <p:cNvPr id="4" name="Grafik 3" descr="Ein Bild, das Text enthält.&#10;&#10;Automatisch generierte Beschreibung">
            <a:extLst>
              <a:ext uri="{FF2B5EF4-FFF2-40B4-BE49-F238E27FC236}">
                <a16:creationId xmlns:a16="http://schemas.microsoft.com/office/drawing/2014/main" id="{32645C62-2A99-362E-05E9-A4A57B3FF25A}"/>
              </a:ext>
            </a:extLst>
          </p:cNvPr>
          <p:cNvPicPr>
            <a:picLocks noChangeAspect="1"/>
          </p:cNvPicPr>
          <p:nvPr/>
        </p:nvPicPr>
        <p:blipFill rotWithShape="1">
          <a:blip r:embed="rId3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46" t="17332" b="12056"/>
          <a:stretch/>
        </p:blipFill>
        <p:spPr>
          <a:xfrm>
            <a:off x="9950415" y="1426335"/>
            <a:ext cx="1909534" cy="809218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8E78B381-9456-3B9D-CF7D-77A38519C6A1}"/>
              </a:ext>
            </a:extLst>
          </p:cNvPr>
          <p:cNvPicPr>
            <a:picLocks noChangeAspect="1"/>
          </p:cNvPicPr>
          <p:nvPr/>
        </p:nvPicPr>
        <p:blipFill>
          <a:blip r:embed="rId3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641" y="969808"/>
            <a:ext cx="855696" cy="484193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2E4EBB02-1CBD-052B-D0D7-11F7DF43398C}"/>
              </a:ext>
            </a:extLst>
          </p:cNvPr>
          <p:cNvPicPr>
            <a:picLocks noChangeAspect="1"/>
          </p:cNvPicPr>
          <p:nvPr/>
        </p:nvPicPr>
        <p:blipFill>
          <a:blip r:embed="rId3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312" y="942135"/>
            <a:ext cx="1762820" cy="440705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DE537D9B-1388-9D7B-07D6-219A963F6973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3042104" y="848701"/>
            <a:ext cx="2019404" cy="777915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A94BC82B-3EEE-F348-D0EF-853EFCC606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6813" y="1030696"/>
            <a:ext cx="1614735" cy="29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533E3D5A-2C02-63A8-7295-C6E5CD9E39B7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268681" y="971096"/>
            <a:ext cx="1233931" cy="367748"/>
          </a:xfrm>
          <a:prstGeom prst="rect">
            <a:avLst/>
          </a:prstGeom>
        </p:spPr>
      </p:pic>
      <p:pic>
        <p:nvPicPr>
          <p:cNvPr id="16" name="Grafik 15" descr="Ein Bild, das Schrift, weiß, Design enthält.&#10;&#10;Automatisch generierte Beschreibung">
            <a:extLst>
              <a:ext uri="{FF2B5EF4-FFF2-40B4-BE49-F238E27FC236}">
                <a16:creationId xmlns:a16="http://schemas.microsoft.com/office/drawing/2014/main" id="{6D950553-85B5-5020-D3A4-4FCEF616ED57}"/>
              </a:ext>
            </a:extLst>
          </p:cNvPr>
          <p:cNvPicPr>
            <a:picLocks noChangeAspect="1"/>
          </p:cNvPicPr>
          <p:nvPr/>
        </p:nvPicPr>
        <p:blipFill>
          <a:blip r:embed="rId3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4" t="42177" r="9766" b="41581"/>
          <a:stretch/>
        </p:blipFill>
        <p:spPr>
          <a:xfrm>
            <a:off x="9181401" y="4622448"/>
            <a:ext cx="2706925" cy="301808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75DCA698-3A24-3602-2615-08F3C3CF6221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6772224" y="3521529"/>
            <a:ext cx="1406511" cy="56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094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7E919B6-55F1-1A47-A930-1AED3200A9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3493" y="6408000"/>
            <a:ext cx="684213" cy="432000"/>
          </a:xfrm>
        </p:spPr>
        <p:txBody>
          <a:bodyPr/>
          <a:lstStyle/>
          <a:p>
            <a:pPr>
              <a:defRPr/>
            </a:pPr>
            <a:fld id="{C2444F85-0F33-1344-AE98-2983B8E0DEE5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89F124B-4EC3-0142-9EBC-5410209442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1406" y="6408000"/>
            <a:ext cx="3751262" cy="432000"/>
          </a:xfrm>
        </p:spPr>
        <p:txBody>
          <a:bodyPr/>
          <a:lstStyle/>
          <a:p>
            <a:pPr>
              <a:defRPr/>
            </a:pPr>
            <a:r>
              <a:rPr lang="en-US"/>
              <a:t>MRB </a:t>
            </a:r>
            <a:r>
              <a:rPr lang="en-US" err="1"/>
              <a:t>Guss</a:t>
            </a:r>
            <a:r>
              <a:rPr lang="en-US"/>
              <a:t> | </a:t>
            </a:r>
            <a:fld id="{CA9A6A06-8F74-384B-9C76-BA417014508B}" type="datetime1">
              <a:rPr lang="de-AT" smtClean="0"/>
              <a:t>03.04.2026</a:t>
            </a:fld>
            <a:endParaRPr lang="en-US"/>
          </a:p>
        </p:txBody>
      </p:sp>
      <p:sp>
        <p:nvSpPr>
          <p:cNvPr id="12" name="Textfeld 11"/>
          <p:cNvSpPr txBox="1"/>
          <p:nvPr/>
        </p:nvSpPr>
        <p:spPr>
          <a:xfrm>
            <a:off x="4752000" y="1368000"/>
            <a:ext cx="6975706" cy="2451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1150" lvl="1" indent="-287338" eaLnBrk="1" hangingPunct="1">
              <a:spcBef>
                <a:spcPts val="1000"/>
              </a:spcBef>
              <a:buClr>
                <a:srgbClr val="C8102E"/>
              </a:buClr>
              <a:buSzPct val="80000"/>
              <a:buFont typeface="Wingdings 3" pitchFamily="2" charset="2"/>
              <a:buChar char=""/>
            </a:pPr>
            <a:r>
              <a:rPr lang="de-AT" sz="2400" dirty="0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More </a:t>
            </a:r>
            <a:r>
              <a:rPr lang="de-AT" sz="2400" dirty="0" err="1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than</a:t>
            </a:r>
            <a:r>
              <a:rPr lang="de-AT" sz="2400" dirty="0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100 </a:t>
            </a:r>
            <a:r>
              <a:rPr lang="de-AT" sz="2400" dirty="0" err="1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years</a:t>
            </a:r>
            <a:r>
              <a:rPr lang="de-AT" sz="2400" dirty="0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de-AT" sz="2400" dirty="0" err="1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of</a:t>
            </a:r>
            <a:r>
              <a:rPr lang="de-AT" sz="2400" dirty="0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de-AT" sz="2400" dirty="0" err="1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experience</a:t>
            </a:r>
            <a:r>
              <a:rPr lang="de-AT" sz="2400" dirty="0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</a:p>
          <a:p>
            <a:pPr marL="311150" lvl="1" indent="-287338" eaLnBrk="1" hangingPunct="1">
              <a:spcBef>
                <a:spcPts val="1000"/>
              </a:spcBef>
              <a:buClr>
                <a:srgbClr val="C8102E"/>
              </a:buClr>
              <a:buSzPct val="80000"/>
              <a:buFont typeface="Wingdings 3" pitchFamily="2" charset="2"/>
              <a:buChar char=""/>
            </a:pPr>
            <a:r>
              <a:rPr lang="de-AT" sz="2400" dirty="0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Quickness </a:t>
            </a:r>
            <a:r>
              <a:rPr lang="de-AT" sz="2400" dirty="0" err="1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and</a:t>
            </a:r>
            <a:r>
              <a:rPr lang="de-AT" sz="2400" dirty="0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high </a:t>
            </a:r>
            <a:r>
              <a:rPr lang="de-AT" sz="2400" dirty="0" err="1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flexibility</a:t>
            </a:r>
            <a:r>
              <a:rPr lang="de-AT" sz="2400" dirty="0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de-AT" sz="2400" dirty="0" err="1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for</a:t>
            </a:r>
            <a:r>
              <a:rPr lang="de-AT" sz="2400" dirty="0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de-AT" sz="2400" dirty="0" err="1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our</a:t>
            </a:r>
            <a:r>
              <a:rPr lang="de-AT" sz="2400" dirty="0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de-AT" sz="2400" dirty="0" err="1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customers</a:t>
            </a:r>
            <a:endParaRPr lang="de-AT" sz="2400" dirty="0">
              <a:solidFill>
                <a:schemeClr val="bg2">
                  <a:lumMod val="25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311150" lvl="1" indent="-287338" eaLnBrk="1" hangingPunct="1">
              <a:spcBef>
                <a:spcPts val="1000"/>
              </a:spcBef>
              <a:buClr>
                <a:srgbClr val="C8102E"/>
              </a:buClr>
              <a:buSzPct val="80000"/>
              <a:buFont typeface="Wingdings 3" pitchFamily="2" charset="2"/>
              <a:buChar char=""/>
            </a:pPr>
            <a:r>
              <a:rPr lang="de-AT" sz="2400" dirty="0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State </a:t>
            </a:r>
            <a:r>
              <a:rPr lang="de-AT" sz="2400" dirty="0" err="1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of</a:t>
            </a:r>
            <a:r>
              <a:rPr lang="de-AT" sz="2400" dirty="0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the </a:t>
            </a:r>
            <a:r>
              <a:rPr lang="de-AT" sz="2400" dirty="0" err="1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art</a:t>
            </a:r>
            <a:r>
              <a:rPr lang="de-AT" sz="2400" dirty="0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de-AT" sz="2400" dirty="0" err="1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technology</a:t>
            </a:r>
            <a:endParaRPr lang="de-AT" sz="2400" dirty="0">
              <a:solidFill>
                <a:schemeClr val="bg2">
                  <a:lumMod val="25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311150" lvl="1" indent="-287338" eaLnBrk="1" hangingPunct="1">
              <a:spcBef>
                <a:spcPts val="1000"/>
              </a:spcBef>
              <a:buClr>
                <a:srgbClr val="C8102E"/>
              </a:buClr>
              <a:buSzPct val="80000"/>
              <a:buFont typeface="Wingdings 3" pitchFamily="2" charset="2"/>
              <a:buChar char=""/>
            </a:pPr>
            <a:r>
              <a:rPr lang="de-AT" sz="2400" dirty="0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High </a:t>
            </a:r>
            <a:r>
              <a:rPr lang="de-AT" sz="2400" dirty="0" err="1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value-added</a:t>
            </a:r>
            <a:r>
              <a:rPr lang="de-AT" sz="2400" dirty="0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de-AT" sz="2400" dirty="0" err="1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chain</a:t>
            </a:r>
            <a:endParaRPr lang="de-AT" sz="2400" dirty="0">
              <a:solidFill>
                <a:schemeClr val="bg2">
                  <a:lumMod val="25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311150" lvl="1" indent="-287338" eaLnBrk="1" hangingPunct="1">
              <a:spcBef>
                <a:spcPts val="1000"/>
              </a:spcBef>
              <a:buClr>
                <a:srgbClr val="C8102E"/>
              </a:buClr>
              <a:buSzPct val="80000"/>
              <a:buFont typeface="Wingdings 3" pitchFamily="2" charset="2"/>
              <a:buChar char=""/>
            </a:pPr>
            <a:r>
              <a:rPr lang="de-AT" sz="2400" dirty="0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Wide </a:t>
            </a:r>
            <a:r>
              <a:rPr lang="de-AT" sz="2400" dirty="0" err="1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range</a:t>
            </a:r>
            <a:r>
              <a:rPr lang="de-AT" sz="2400" dirty="0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de-AT" sz="2400" dirty="0" err="1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of</a:t>
            </a:r>
            <a:r>
              <a:rPr lang="de-AT" sz="2400" dirty="0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de-AT" sz="2400" dirty="0" err="1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iron</a:t>
            </a:r>
            <a:r>
              <a:rPr lang="de-AT" sz="2400" dirty="0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de-AT" sz="2400" dirty="0" err="1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casting</a:t>
            </a:r>
            <a:r>
              <a:rPr lang="de-AT" sz="2400" dirty="0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de-AT" sz="2400" dirty="0" err="1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materials</a:t>
            </a:r>
            <a:endParaRPr lang="de-AT" sz="2400" dirty="0">
              <a:solidFill>
                <a:schemeClr val="bg2">
                  <a:lumMod val="25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7" name="Grafik 6" descr="Ein Bild, das drinnen enthält.&#10;&#10;Automatisch generierte Beschreibung">
            <a:extLst>
              <a:ext uri="{FF2B5EF4-FFF2-40B4-BE49-F238E27FC236}">
                <a16:creationId xmlns:a16="http://schemas.microsoft.com/office/drawing/2014/main" id="{A0CEAC70-8D71-3349-B29D-69809F1B51D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97" r="9073"/>
          <a:stretch/>
        </p:blipFill>
        <p:spPr>
          <a:xfrm>
            <a:off x="0" y="1368000"/>
            <a:ext cx="4322618" cy="4320000"/>
          </a:xfrm>
          <a:prstGeom prst="rect">
            <a:avLst/>
          </a:prstGeom>
        </p:spPr>
      </p:pic>
      <p:sp>
        <p:nvSpPr>
          <p:cNvPr id="11" name="Titel 1">
            <a:extLst>
              <a:ext uri="{FF2B5EF4-FFF2-40B4-BE49-F238E27FC236}">
                <a16:creationId xmlns:a16="http://schemas.microsoft.com/office/drawing/2014/main" id="{9E8AFA3C-1791-A54B-B6CA-02123A73D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96658"/>
            <a:ext cx="6727388" cy="549714"/>
          </a:xfrm>
        </p:spPr>
        <p:txBody>
          <a:bodyPr/>
          <a:lstStyle/>
          <a:p>
            <a:r>
              <a:rPr lang="de-DE" dirty="0">
                <a:solidFill>
                  <a:srgbClr val="C00000"/>
                </a:solidFill>
              </a:rPr>
              <a:t>Iron Casting </a:t>
            </a:r>
            <a:r>
              <a:rPr lang="de-DE" dirty="0" err="1">
                <a:solidFill>
                  <a:srgbClr val="C00000"/>
                </a:solidFill>
              </a:rPr>
              <a:t>by</a:t>
            </a:r>
            <a:r>
              <a:rPr lang="de-DE" dirty="0">
                <a:solidFill>
                  <a:srgbClr val="C00000"/>
                </a:solidFill>
              </a:rPr>
              <a:t> Experience</a:t>
            </a:r>
          </a:p>
        </p:txBody>
      </p:sp>
    </p:spTree>
    <p:extLst>
      <p:ext uri="{BB962C8B-B14F-4D97-AF65-F5344CB8AC3E}">
        <p14:creationId xmlns:p14="http://schemas.microsoft.com/office/powerpoint/2010/main" val="952491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B4E36D-24B3-4245-BB4F-73622C3A9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96000"/>
            <a:ext cx="6321982" cy="589973"/>
          </a:xfrm>
        </p:spPr>
        <p:txBody>
          <a:bodyPr/>
          <a:lstStyle/>
          <a:p>
            <a:r>
              <a:rPr lang="de-DE" dirty="0">
                <a:solidFill>
                  <a:srgbClr val="C00000"/>
                </a:solidFill>
              </a:rPr>
              <a:t>Service </a:t>
            </a:r>
            <a:r>
              <a:rPr lang="de-DE" dirty="0" err="1">
                <a:solidFill>
                  <a:srgbClr val="C00000"/>
                </a:solidFill>
              </a:rPr>
              <a:t>portfolio</a:t>
            </a:r>
            <a:endParaRPr lang="de-DE" dirty="0">
              <a:solidFill>
                <a:srgbClr val="C00000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7E919B6-55F1-1A47-A930-1AED3200A9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3493" y="6408000"/>
            <a:ext cx="684213" cy="432000"/>
          </a:xfrm>
        </p:spPr>
        <p:txBody>
          <a:bodyPr/>
          <a:lstStyle/>
          <a:p>
            <a:pPr>
              <a:defRPr/>
            </a:pPr>
            <a:fld id="{C2444F85-0F33-1344-AE98-2983B8E0DEE5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89F124B-4EC3-0142-9EBC-5410209442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1406" y="6408000"/>
            <a:ext cx="3751262" cy="432000"/>
          </a:xfrm>
        </p:spPr>
        <p:txBody>
          <a:bodyPr/>
          <a:lstStyle/>
          <a:p>
            <a:pPr>
              <a:defRPr/>
            </a:pPr>
            <a:r>
              <a:rPr lang="en-US"/>
              <a:t>MRB </a:t>
            </a:r>
            <a:r>
              <a:rPr lang="en-US" err="1"/>
              <a:t>Guss</a:t>
            </a:r>
            <a:r>
              <a:rPr lang="en-US"/>
              <a:t> | </a:t>
            </a:r>
            <a:fld id="{CA9A6A06-8F74-384B-9C76-BA417014508B}" type="datetime1">
              <a:rPr lang="de-AT" smtClean="0"/>
              <a:t>03.04.2026</a:t>
            </a:fld>
            <a:endParaRPr lang="en-US"/>
          </a:p>
        </p:txBody>
      </p:sp>
      <p:sp>
        <p:nvSpPr>
          <p:cNvPr id="12" name="Textfeld 11"/>
          <p:cNvSpPr txBox="1"/>
          <p:nvPr/>
        </p:nvSpPr>
        <p:spPr>
          <a:xfrm>
            <a:off x="4752000" y="1368000"/>
            <a:ext cx="6975706" cy="343170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11150" lvl="1" indent="-287020" eaLnBrk="1" hangingPunct="1">
              <a:spcBef>
                <a:spcPts val="1000"/>
              </a:spcBef>
              <a:buClr>
                <a:srgbClr val="C8102E"/>
              </a:buClr>
              <a:buSzPct val="80000"/>
              <a:buFont typeface="Wingdings 3" pitchFamily="2" charset="2"/>
              <a:buChar char=""/>
            </a:pPr>
            <a:r>
              <a:rPr lang="de-AT" sz="2400" dirty="0" err="1">
                <a:solidFill>
                  <a:schemeClr val="bg2">
                    <a:lumMod val="25000"/>
                  </a:schemeClr>
                </a:solidFill>
                <a:latin typeface="Source Sans Pro"/>
                <a:ea typeface="Source Sans Pro"/>
              </a:rPr>
              <a:t>From</a:t>
            </a:r>
            <a:r>
              <a:rPr lang="de-AT" sz="2400" dirty="0">
                <a:solidFill>
                  <a:schemeClr val="bg2">
                    <a:lumMod val="25000"/>
                  </a:schemeClr>
                </a:solidFill>
                <a:latin typeface="Source Sans Pro"/>
                <a:ea typeface="Source Sans Pro"/>
              </a:rPr>
              <a:t> </a:t>
            </a:r>
            <a:r>
              <a:rPr lang="de-AT" sz="2400" dirty="0" err="1">
                <a:solidFill>
                  <a:schemeClr val="bg2">
                    <a:lumMod val="25000"/>
                  </a:schemeClr>
                </a:solidFill>
                <a:latin typeface="Source Sans Pro"/>
                <a:ea typeface="Source Sans Pro"/>
              </a:rPr>
              <a:t>low</a:t>
            </a:r>
            <a:r>
              <a:rPr lang="de-AT" sz="2400" dirty="0">
                <a:solidFill>
                  <a:schemeClr val="bg2">
                    <a:lumMod val="25000"/>
                  </a:schemeClr>
                </a:solidFill>
                <a:latin typeface="Source Sans Pro"/>
                <a:ea typeface="Source Sans Pro"/>
              </a:rPr>
              <a:t> </a:t>
            </a:r>
            <a:r>
              <a:rPr lang="de-AT" sz="2400" dirty="0" err="1">
                <a:solidFill>
                  <a:schemeClr val="bg2">
                    <a:lumMod val="25000"/>
                  </a:schemeClr>
                </a:solidFill>
                <a:latin typeface="Source Sans Pro"/>
                <a:ea typeface="Source Sans Pro"/>
              </a:rPr>
              <a:t>volume</a:t>
            </a:r>
            <a:r>
              <a:rPr lang="de-AT" sz="2400" dirty="0">
                <a:solidFill>
                  <a:schemeClr val="bg2">
                    <a:lumMod val="25000"/>
                  </a:schemeClr>
                </a:solidFill>
                <a:latin typeface="Source Sans Pro"/>
                <a:ea typeface="Source Sans Pro"/>
              </a:rPr>
              <a:t> Series </a:t>
            </a:r>
            <a:r>
              <a:rPr lang="de-AT" sz="2400" dirty="0" err="1">
                <a:solidFill>
                  <a:schemeClr val="bg2">
                    <a:lumMod val="25000"/>
                  </a:schemeClr>
                </a:solidFill>
                <a:latin typeface="Source Sans Pro"/>
                <a:ea typeface="Source Sans Pro"/>
              </a:rPr>
              <a:t>up</a:t>
            </a:r>
            <a:r>
              <a:rPr lang="de-AT" sz="2400" dirty="0">
                <a:solidFill>
                  <a:schemeClr val="bg2">
                    <a:lumMod val="25000"/>
                  </a:schemeClr>
                </a:solidFill>
                <a:latin typeface="Source Sans Pro"/>
                <a:ea typeface="Source Sans Pro"/>
              </a:rPr>
              <a:t> </a:t>
            </a:r>
            <a:r>
              <a:rPr lang="de-AT" sz="2400" dirty="0" err="1">
                <a:solidFill>
                  <a:schemeClr val="bg2">
                    <a:lumMod val="25000"/>
                  </a:schemeClr>
                </a:solidFill>
                <a:latin typeface="Source Sans Pro"/>
                <a:ea typeface="Source Sans Pro"/>
              </a:rPr>
              <a:t>to</a:t>
            </a:r>
            <a:r>
              <a:rPr lang="de-AT" sz="2400" dirty="0">
                <a:solidFill>
                  <a:schemeClr val="bg2">
                    <a:lumMod val="25000"/>
                  </a:schemeClr>
                </a:solidFill>
                <a:latin typeface="Source Sans Pro"/>
                <a:ea typeface="Source Sans Pro"/>
              </a:rPr>
              <a:t> high </a:t>
            </a:r>
            <a:r>
              <a:rPr lang="de-AT" sz="2400" dirty="0" err="1">
                <a:solidFill>
                  <a:schemeClr val="bg2">
                    <a:lumMod val="25000"/>
                  </a:schemeClr>
                </a:solidFill>
                <a:latin typeface="Source Sans Pro"/>
                <a:ea typeface="Source Sans Pro"/>
              </a:rPr>
              <a:t>volume</a:t>
            </a:r>
            <a:r>
              <a:rPr lang="de-AT" sz="2400" dirty="0">
                <a:solidFill>
                  <a:schemeClr val="bg2">
                    <a:lumMod val="25000"/>
                  </a:schemeClr>
                </a:solidFill>
                <a:latin typeface="Source Sans Pro"/>
                <a:ea typeface="Source Sans Pro"/>
              </a:rPr>
              <a:t> </a:t>
            </a:r>
            <a:r>
              <a:rPr lang="de-AT" sz="2400" dirty="0" err="1">
                <a:solidFill>
                  <a:schemeClr val="bg2">
                    <a:lumMod val="25000"/>
                  </a:schemeClr>
                </a:solidFill>
                <a:latin typeface="Source Sans Pro"/>
                <a:ea typeface="Source Sans Pro"/>
              </a:rPr>
              <a:t>of</a:t>
            </a:r>
            <a:r>
              <a:rPr lang="de-AT" sz="2400" dirty="0">
                <a:solidFill>
                  <a:schemeClr val="bg2">
                    <a:lumMod val="25000"/>
                  </a:schemeClr>
                </a:solidFill>
                <a:latin typeface="Source Sans Pro"/>
                <a:ea typeface="Source Sans Pro"/>
              </a:rPr>
              <a:t> 1.000.000 </a:t>
            </a:r>
            <a:r>
              <a:rPr lang="de-AT" sz="2400" dirty="0" err="1">
                <a:solidFill>
                  <a:schemeClr val="bg2">
                    <a:lumMod val="25000"/>
                  </a:schemeClr>
                </a:solidFill>
                <a:latin typeface="Source Sans Pro"/>
                <a:ea typeface="Source Sans Pro"/>
              </a:rPr>
              <a:t>pcs</a:t>
            </a:r>
            <a:r>
              <a:rPr lang="de-AT" sz="2400" dirty="0">
                <a:solidFill>
                  <a:schemeClr val="bg2">
                    <a:lumMod val="25000"/>
                  </a:schemeClr>
                </a:solidFill>
                <a:latin typeface="Source Sans Pro"/>
                <a:ea typeface="Source Sans Pro"/>
              </a:rPr>
              <a:t>/</a:t>
            </a:r>
            <a:r>
              <a:rPr lang="de-AT" sz="2400" dirty="0" err="1">
                <a:solidFill>
                  <a:schemeClr val="bg2">
                    <a:lumMod val="25000"/>
                  </a:schemeClr>
                </a:solidFill>
                <a:latin typeface="Source Sans Pro"/>
                <a:ea typeface="Source Sans Pro"/>
              </a:rPr>
              <a:t>year</a:t>
            </a:r>
            <a:endParaRPr lang="de-DE" dirty="0">
              <a:solidFill>
                <a:schemeClr val="bg2">
                  <a:lumMod val="25000"/>
                </a:schemeClr>
              </a:solidFill>
              <a:latin typeface="Source Sans Pro"/>
              <a:ea typeface="Source Sans Pro"/>
            </a:endParaRPr>
          </a:p>
          <a:p>
            <a:pPr marL="311150" lvl="1" indent="-287020" eaLnBrk="1" hangingPunct="1">
              <a:spcBef>
                <a:spcPts val="1000"/>
              </a:spcBef>
              <a:buClr>
                <a:srgbClr val="C8102E"/>
              </a:buClr>
              <a:buSzPct val="80000"/>
              <a:buFont typeface="Wingdings 3" pitchFamily="2" charset="2"/>
              <a:buChar char=""/>
            </a:pPr>
            <a:r>
              <a:rPr lang="de-AT" sz="2400" dirty="0">
                <a:solidFill>
                  <a:schemeClr val="bg2">
                    <a:lumMod val="25000"/>
                  </a:schemeClr>
                </a:solidFill>
                <a:latin typeface="Source Sans Pro"/>
                <a:ea typeface="Source Sans Pro"/>
              </a:rPr>
              <a:t>Part </a:t>
            </a:r>
            <a:r>
              <a:rPr lang="de-AT" sz="2400" dirty="0" err="1">
                <a:solidFill>
                  <a:schemeClr val="bg2">
                    <a:lumMod val="25000"/>
                  </a:schemeClr>
                </a:solidFill>
                <a:latin typeface="Source Sans Pro"/>
                <a:ea typeface="Source Sans Pro"/>
              </a:rPr>
              <a:t>weights</a:t>
            </a:r>
            <a:r>
              <a:rPr lang="de-AT" sz="2400" dirty="0">
                <a:solidFill>
                  <a:schemeClr val="bg2">
                    <a:lumMod val="25000"/>
                  </a:schemeClr>
                </a:solidFill>
                <a:latin typeface="Source Sans Pro"/>
                <a:ea typeface="Source Sans Pro"/>
              </a:rPr>
              <a:t> </a:t>
            </a:r>
            <a:r>
              <a:rPr lang="de-AT" sz="2400" dirty="0" err="1">
                <a:solidFill>
                  <a:schemeClr val="bg2">
                    <a:lumMod val="25000"/>
                  </a:schemeClr>
                </a:solidFill>
                <a:latin typeface="Source Sans Pro"/>
                <a:ea typeface="Source Sans Pro"/>
              </a:rPr>
              <a:t>from</a:t>
            </a:r>
            <a:r>
              <a:rPr lang="de-AT" sz="2400" dirty="0">
                <a:solidFill>
                  <a:schemeClr val="bg2">
                    <a:lumMod val="25000"/>
                  </a:schemeClr>
                </a:solidFill>
                <a:latin typeface="Source Sans Pro"/>
                <a:ea typeface="Source Sans Pro"/>
              </a:rPr>
              <a:t> 0,5 kg </a:t>
            </a:r>
            <a:r>
              <a:rPr lang="de-AT" sz="2400" dirty="0" err="1">
                <a:solidFill>
                  <a:schemeClr val="bg2">
                    <a:lumMod val="25000"/>
                  </a:schemeClr>
                </a:solidFill>
                <a:latin typeface="Source Sans Pro"/>
                <a:ea typeface="Source Sans Pro"/>
              </a:rPr>
              <a:t>to</a:t>
            </a:r>
            <a:r>
              <a:rPr lang="de-AT" sz="2400" dirty="0">
                <a:solidFill>
                  <a:schemeClr val="bg2">
                    <a:lumMod val="25000"/>
                  </a:schemeClr>
                </a:solidFill>
                <a:latin typeface="Source Sans Pro"/>
                <a:ea typeface="Source Sans Pro"/>
              </a:rPr>
              <a:t> 35 kg per </a:t>
            </a:r>
            <a:r>
              <a:rPr lang="de-AT" sz="2400" dirty="0" err="1">
                <a:solidFill>
                  <a:schemeClr val="bg2">
                    <a:lumMod val="25000"/>
                  </a:schemeClr>
                </a:solidFill>
                <a:latin typeface="Source Sans Pro"/>
                <a:ea typeface="Source Sans Pro"/>
              </a:rPr>
              <a:t>piece</a:t>
            </a:r>
            <a:r>
              <a:rPr lang="de-AT" sz="2400" dirty="0">
                <a:solidFill>
                  <a:schemeClr val="bg2">
                    <a:lumMod val="25000"/>
                  </a:schemeClr>
                </a:solidFill>
                <a:latin typeface="Source Sans Pro"/>
                <a:ea typeface="Source Sans Pro"/>
              </a:rPr>
              <a:t> </a:t>
            </a:r>
            <a:r>
              <a:rPr lang="de-AT" sz="2400" dirty="0" err="1">
                <a:solidFill>
                  <a:schemeClr val="bg2">
                    <a:lumMod val="25000"/>
                  </a:schemeClr>
                </a:solidFill>
                <a:latin typeface="Source Sans Pro"/>
                <a:ea typeface="Source Sans Pro"/>
              </a:rPr>
              <a:t>with</a:t>
            </a:r>
            <a:r>
              <a:rPr lang="de-AT" sz="2400" dirty="0">
                <a:solidFill>
                  <a:schemeClr val="bg2">
                    <a:lumMod val="25000"/>
                  </a:schemeClr>
                </a:solidFill>
                <a:latin typeface="Source Sans Pro"/>
                <a:ea typeface="Source Sans Pro"/>
              </a:rPr>
              <a:t> </a:t>
            </a:r>
            <a:r>
              <a:rPr lang="de-AT" sz="2400" dirty="0" err="1">
                <a:solidFill>
                  <a:schemeClr val="bg2">
                    <a:lumMod val="25000"/>
                  </a:schemeClr>
                </a:solidFill>
                <a:latin typeface="Source Sans Pro"/>
                <a:ea typeface="Source Sans Pro"/>
              </a:rPr>
              <a:t>maximum</a:t>
            </a:r>
            <a:r>
              <a:rPr lang="de-AT" sz="2400" dirty="0">
                <a:solidFill>
                  <a:schemeClr val="bg2">
                    <a:lumMod val="25000"/>
                  </a:schemeClr>
                </a:solidFill>
                <a:latin typeface="Source Sans Pro"/>
                <a:ea typeface="Source Sans Pro"/>
              </a:rPr>
              <a:t> </a:t>
            </a:r>
            <a:r>
              <a:rPr lang="de-AT" sz="2400" dirty="0" err="1">
                <a:solidFill>
                  <a:schemeClr val="bg2">
                    <a:lumMod val="25000"/>
                  </a:schemeClr>
                </a:solidFill>
                <a:latin typeface="Source Sans Pro"/>
                <a:ea typeface="Source Sans Pro"/>
              </a:rPr>
              <a:t>dimensions</a:t>
            </a:r>
            <a:r>
              <a:rPr lang="de-AT" sz="2400" dirty="0">
                <a:solidFill>
                  <a:schemeClr val="bg2">
                    <a:lumMod val="25000"/>
                  </a:schemeClr>
                </a:solidFill>
                <a:latin typeface="Source Sans Pro"/>
                <a:ea typeface="Source Sans Pro"/>
              </a:rPr>
              <a:t> </a:t>
            </a:r>
            <a:r>
              <a:rPr lang="de-AT" sz="2400" dirty="0" err="1">
                <a:solidFill>
                  <a:schemeClr val="bg2">
                    <a:lumMod val="25000"/>
                  </a:schemeClr>
                </a:solidFill>
                <a:latin typeface="Source Sans Pro"/>
                <a:ea typeface="Source Sans Pro"/>
              </a:rPr>
              <a:t>of</a:t>
            </a:r>
            <a:r>
              <a:rPr lang="de-AT" sz="2400" dirty="0">
                <a:solidFill>
                  <a:schemeClr val="bg2">
                    <a:lumMod val="25000"/>
                  </a:schemeClr>
                </a:solidFill>
                <a:latin typeface="Source Sans Pro"/>
                <a:ea typeface="Source Sans Pro"/>
              </a:rPr>
              <a:t> 700 mm x 500 mm</a:t>
            </a:r>
          </a:p>
          <a:p>
            <a:pPr marL="311150" lvl="1" indent="-287020" eaLnBrk="1" hangingPunct="1">
              <a:spcBef>
                <a:spcPts val="1000"/>
              </a:spcBef>
              <a:buClr>
                <a:srgbClr val="C8102E"/>
              </a:buClr>
              <a:buSzPct val="80000"/>
              <a:buFont typeface="Wingdings 3" pitchFamily="2" charset="2"/>
              <a:buChar char=""/>
            </a:pPr>
            <a:r>
              <a:rPr lang="de-AT" sz="2400" dirty="0" err="1">
                <a:solidFill>
                  <a:schemeClr val="bg2">
                    <a:lumMod val="25000"/>
                  </a:schemeClr>
                </a:solidFill>
                <a:latin typeface="Source Sans Pro"/>
                <a:ea typeface="Source Sans Pro"/>
              </a:rPr>
              <a:t>Specific</a:t>
            </a:r>
            <a:r>
              <a:rPr lang="de-AT" sz="2400" dirty="0">
                <a:solidFill>
                  <a:schemeClr val="bg2">
                    <a:lumMod val="25000"/>
                  </a:schemeClr>
                </a:solidFill>
                <a:latin typeface="Source Sans Pro"/>
                <a:ea typeface="Source Sans Pro"/>
              </a:rPr>
              <a:t> </a:t>
            </a:r>
            <a:r>
              <a:rPr lang="de-AT" sz="2400" dirty="0" err="1">
                <a:solidFill>
                  <a:schemeClr val="bg2">
                    <a:lumMod val="25000"/>
                  </a:schemeClr>
                </a:solidFill>
                <a:latin typeface="Source Sans Pro"/>
                <a:ea typeface="Source Sans Pro"/>
              </a:rPr>
              <a:t>expertise</a:t>
            </a:r>
            <a:r>
              <a:rPr lang="de-AT" sz="2400" dirty="0">
                <a:solidFill>
                  <a:schemeClr val="bg2">
                    <a:lumMod val="25000"/>
                  </a:schemeClr>
                </a:solidFill>
                <a:latin typeface="Source Sans Pro"/>
                <a:ea typeface="Source Sans Pro"/>
              </a:rPr>
              <a:t> </a:t>
            </a:r>
            <a:r>
              <a:rPr lang="de-AT" sz="2400" dirty="0" err="1">
                <a:solidFill>
                  <a:schemeClr val="bg2">
                    <a:lumMod val="25000"/>
                  </a:schemeClr>
                </a:solidFill>
                <a:latin typeface="Source Sans Pro"/>
                <a:ea typeface="Source Sans Pro"/>
              </a:rPr>
              <a:t>for</a:t>
            </a:r>
            <a:r>
              <a:rPr lang="de-AT" sz="2400" dirty="0">
                <a:solidFill>
                  <a:schemeClr val="bg2">
                    <a:lumMod val="25000"/>
                  </a:schemeClr>
                </a:solidFill>
                <a:latin typeface="Source Sans Pro"/>
                <a:ea typeface="Source Sans Pro"/>
              </a:rPr>
              <a:t> </a:t>
            </a:r>
            <a:r>
              <a:rPr lang="de-AT" sz="2400" dirty="0" err="1">
                <a:solidFill>
                  <a:schemeClr val="bg2">
                    <a:lumMod val="25000"/>
                  </a:schemeClr>
                </a:solidFill>
                <a:latin typeface="Source Sans Pro"/>
                <a:ea typeface="Source Sans Pro"/>
              </a:rPr>
              <a:t>complex</a:t>
            </a:r>
            <a:r>
              <a:rPr lang="de-AT" sz="2400" dirty="0">
                <a:solidFill>
                  <a:schemeClr val="bg2">
                    <a:lumMod val="25000"/>
                  </a:schemeClr>
                </a:solidFill>
                <a:latin typeface="Source Sans Pro"/>
                <a:ea typeface="Source Sans Pro"/>
              </a:rPr>
              <a:t> </a:t>
            </a:r>
            <a:r>
              <a:rPr lang="de-AT" sz="2400" dirty="0" err="1">
                <a:solidFill>
                  <a:schemeClr val="bg2">
                    <a:lumMod val="25000"/>
                  </a:schemeClr>
                </a:solidFill>
                <a:latin typeface="Source Sans Pro"/>
                <a:ea typeface="Source Sans Pro"/>
              </a:rPr>
              <a:t>parts</a:t>
            </a:r>
            <a:r>
              <a:rPr lang="de-AT" sz="2400" dirty="0">
                <a:solidFill>
                  <a:schemeClr val="bg2">
                    <a:lumMod val="25000"/>
                  </a:schemeClr>
                </a:solidFill>
                <a:latin typeface="Source Sans Pro"/>
                <a:ea typeface="Source Sans Pro"/>
              </a:rPr>
              <a:t> </a:t>
            </a:r>
            <a:r>
              <a:rPr lang="de-AT" sz="2400" dirty="0" err="1">
                <a:solidFill>
                  <a:schemeClr val="bg2">
                    <a:lumMod val="25000"/>
                  </a:schemeClr>
                </a:solidFill>
                <a:latin typeface="Source Sans Pro"/>
                <a:ea typeface="Source Sans Pro"/>
              </a:rPr>
              <a:t>with</a:t>
            </a:r>
            <a:r>
              <a:rPr lang="de-AT" sz="2400" dirty="0">
                <a:solidFill>
                  <a:schemeClr val="bg2">
                    <a:lumMod val="25000"/>
                  </a:schemeClr>
                </a:solidFill>
                <a:latin typeface="Source Sans Pro"/>
                <a:ea typeface="Source Sans Pro"/>
              </a:rPr>
              <a:t> multiple </a:t>
            </a:r>
            <a:r>
              <a:rPr lang="de-AT" sz="2400" dirty="0" err="1">
                <a:latin typeface="Source Sans Pro"/>
                <a:ea typeface="Source Sans Pro"/>
              </a:rPr>
              <a:t>cores</a:t>
            </a:r>
            <a:r>
              <a:rPr lang="de-AT" sz="2400" dirty="0">
                <a:solidFill>
                  <a:schemeClr val="bg2">
                    <a:lumMod val="25000"/>
                  </a:schemeClr>
                </a:solidFill>
                <a:latin typeface="Source Sans Pro"/>
                <a:ea typeface="Source Sans Pro"/>
              </a:rPr>
              <a:t> </a:t>
            </a:r>
            <a:r>
              <a:rPr lang="de-AT" sz="2400" dirty="0" err="1">
                <a:solidFill>
                  <a:schemeClr val="bg2">
                    <a:lumMod val="25000"/>
                  </a:schemeClr>
                </a:solidFill>
                <a:latin typeface="Source Sans Pro"/>
                <a:ea typeface="Source Sans Pro"/>
              </a:rPr>
              <a:t>and</a:t>
            </a:r>
            <a:r>
              <a:rPr lang="de-AT" sz="2400" dirty="0">
                <a:solidFill>
                  <a:schemeClr val="bg2">
                    <a:lumMod val="25000"/>
                  </a:schemeClr>
                </a:solidFill>
                <a:latin typeface="Source Sans Pro"/>
                <a:ea typeface="Source Sans Pro"/>
              </a:rPr>
              <a:t> </a:t>
            </a:r>
            <a:r>
              <a:rPr lang="de-AT" sz="2400" dirty="0" err="1">
                <a:latin typeface="Source Sans Pro"/>
                <a:ea typeface="Source Sans Pro"/>
              </a:rPr>
              <a:t>parts</a:t>
            </a:r>
            <a:r>
              <a:rPr lang="de-AT" sz="2400" dirty="0">
                <a:latin typeface="Source Sans Pro"/>
                <a:ea typeface="Source Sans Pro"/>
              </a:rPr>
              <a:t> </a:t>
            </a:r>
            <a:r>
              <a:rPr lang="de-AT" sz="2400" dirty="0" err="1">
                <a:latin typeface="Source Sans Pro"/>
                <a:ea typeface="Source Sans Pro"/>
              </a:rPr>
              <a:t>for</a:t>
            </a:r>
            <a:r>
              <a:rPr lang="de-AT" sz="2400" dirty="0">
                <a:latin typeface="Source Sans Pro"/>
                <a:ea typeface="Source Sans Pro"/>
              </a:rPr>
              <a:t> high </a:t>
            </a:r>
            <a:r>
              <a:rPr lang="de-AT" sz="2400" dirty="0" err="1">
                <a:latin typeface="Source Sans Pro"/>
                <a:ea typeface="Source Sans Pro"/>
              </a:rPr>
              <a:t>temperature</a:t>
            </a:r>
            <a:r>
              <a:rPr lang="de-AT" sz="2400" dirty="0">
                <a:latin typeface="Source Sans Pro"/>
                <a:ea typeface="Source Sans Pro"/>
              </a:rPr>
              <a:t> </a:t>
            </a:r>
            <a:r>
              <a:rPr lang="de-AT" sz="2400" dirty="0" err="1">
                <a:latin typeface="Source Sans Pro"/>
                <a:ea typeface="Source Sans Pro"/>
              </a:rPr>
              <a:t>applications</a:t>
            </a:r>
            <a:endParaRPr lang="de-AT" sz="2400" dirty="0">
              <a:latin typeface="Source Sans Pro"/>
              <a:ea typeface="Source Sans Pro"/>
            </a:endParaRPr>
          </a:p>
          <a:p>
            <a:pPr marL="311150" lvl="1" indent="-287020" eaLnBrk="1" hangingPunct="1">
              <a:spcBef>
                <a:spcPts val="1000"/>
              </a:spcBef>
              <a:buClr>
                <a:srgbClr val="C8102E"/>
              </a:buClr>
              <a:buSzPct val="80000"/>
              <a:buFont typeface="Wingdings 3" pitchFamily="2" charset="2"/>
              <a:buChar char=""/>
            </a:pPr>
            <a:r>
              <a:rPr lang="de-AT" sz="2400" dirty="0" err="1">
                <a:solidFill>
                  <a:schemeClr val="bg2">
                    <a:lumMod val="25000"/>
                  </a:schemeClr>
                </a:solidFill>
                <a:latin typeface="Source Sans Pro"/>
                <a:ea typeface="Source Sans Pro"/>
              </a:rPr>
              <a:t>Production</a:t>
            </a:r>
            <a:r>
              <a:rPr lang="de-AT" sz="2400" dirty="0">
                <a:solidFill>
                  <a:schemeClr val="bg2">
                    <a:lumMod val="25000"/>
                  </a:schemeClr>
                </a:solidFill>
                <a:latin typeface="Source Sans Pro"/>
                <a:ea typeface="Source Sans Pro"/>
              </a:rPr>
              <a:t> </a:t>
            </a:r>
            <a:r>
              <a:rPr lang="de-AT" sz="2400" dirty="0" err="1">
                <a:solidFill>
                  <a:schemeClr val="bg2">
                    <a:lumMod val="25000"/>
                  </a:schemeClr>
                </a:solidFill>
                <a:latin typeface="Source Sans Pro"/>
                <a:ea typeface="Source Sans Pro"/>
              </a:rPr>
              <a:t>of</a:t>
            </a:r>
            <a:r>
              <a:rPr lang="de-AT" sz="2400" dirty="0">
                <a:solidFill>
                  <a:schemeClr val="bg2">
                    <a:lumMod val="25000"/>
                  </a:schemeClr>
                </a:solidFill>
                <a:latin typeface="Source Sans Pro"/>
                <a:ea typeface="Source Sans Pro"/>
              </a:rPr>
              <a:t> </a:t>
            </a:r>
            <a:r>
              <a:rPr lang="de-AT" sz="2400" dirty="0" err="1">
                <a:latin typeface="Source Sans Pro"/>
                <a:ea typeface="Source Sans Pro"/>
              </a:rPr>
              <a:t>prototypes</a:t>
            </a:r>
            <a:r>
              <a:rPr lang="de-AT" sz="2400" dirty="0">
                <a:solidFill>
                  <a:srgbClr val="FF0000"/>
                </a:solidFill>
                <a:latin typeface="Source Sans Pro"/>
                <a:ea typeface="Source Sans Pro"/>
              </a:rPr>
              <a:t> </a:t>
            </a:r>
            <a:r>
              <a:rPr lang="de-AT" sz="2400" dirty="0" err="1">
                <a:solidFill>
                  <a:schemeClr val="bg2">
                    <a:lumMod val="25000"/>
                  </a:schemeClr>
                </a:solidFill>
                <a:latin typeface="Source Sans Pro"/>
                <a:ea typeface="Source Sans Pro"/>
              </a:rPr>
              <a:t>identical</a:t>
            </a:r>
            <a:r>
              <a:rPr lang="de-AT" sz="2400" dirty="0">
                <a:solidFill>
                  <a:schemeClr val="bg2">
                    <a:lumMod val="25000"/>
                  </a:schemeClr>
                </a:solidFill>
                <a:latin typeface="Source Sans Pro"/>
                <a:ea typeface="Source Sans Pro"/>
              </a:rPr>
              <a:t> </a:t>
            </a:r>
            <a:r>
              <a:rPr lang="de-AT" sz="2400" dirty="0" err="1">
                <a:solidFill>
                  <a:schemeClr val="bg2">
                    <a:lumMod val="25000"/>
                  </a:schemeClr>
                </a:solidFill>
                <a:latin typeface="Source Sans Pro"/>
                <a:ea typeface="Source Sans Pro"/>
              </a:rPr>
              <a:t>to</a:t>
            </a:r>
            <a:r>
              <a:rPr lang="de-AT" sz="2400" dirty="0">
                <a:solidFill>
                  <a:schemeClr val="bg2">
                    <a:lumMod val="25000"/>
                  </a:schemeClr>
                </a:solidFill>
                <a:latin typeface="Source Sans Pro"/>
                <a:ea typeface="Source Sans Pro"/>
              </a:rPr>
              <a:t> </a:t>
            </a:r>
            <a:r>
              <a:rPr lang="de-AT" sz="2400" dirty="0" err="1">
                <a:solidFill>
                  <a:schemeClr val="bg2">
                    <a:lumMod val="25000"/>
                  </a:schemeClr>
                </a:solidFill>
                <a:latin typeface="Source Sans Pro"/>
                <a:ea typeface="Source Sans Pro"/>
              </a:rPr>
              <a:t>serial</a:t>
            </a:r>
            <a:r>
              <a:rPr lang="de-AT" sz="2400" dirty="0">
                <a:solidFill>
                  <a:schemeClr val="bg2">
                    <a:lumMod val="25000"/>
                  </a:schemeClr>
                </a:solidFill>
                <a:latin typeface="Source Sans Pro"/>
                <a:ea typeface="Source Sans Pro"/>
              </a:rPr>
              <a:t> </a:t>
            </a:r>
            <a:r>
              <a:rPr lang="de-AT" sz="2400" dirty="0" err="1">
                <a:solidFill>
                  <a:schemeClr val="bg2">
                    <a:lumMod val="25000"/>
                  </a:schemeClr>
                </a:solidFill>
                <a:latin typeface="Source Sans Pro"/>
                <a:ea typeface="Source Sans Pro"/>
              </a:rPr>
              <a:t>production</a:t>
            </a:r>
            <a:r>
              <a:rPr lang="de-AT" sz="2400" dirty="0">
                <a:solidFill>
                  <a:schemeClr val="bg2">
                    <a:lumMod val="25000"/>
                  </a:schemeClr>
                </a:solidFill>
                <a:latin typeface="Source Sans Pro"/>
                <a:ea typeface="Source Sans Pro"/>
              </a:rPr>
              <a:t> </a:t>
            </a:r>
            <a:r>
              <a:rPr lang="de-AT" sz="2400" dirty="0" err="1">
                <a:solidFill>
                  <a:schemeClr val="bg2">
                    <a:lumMod val="25000"/>
                  </a:schemeClr>
                </a:solidFill>
                <a:latin typeface="Source Sans Pro"/>
                <a:ea typeface="Source Sans Pro"/>
              </a:rPr>
              <a:t>within</a:t>
            </a:r>
            <a:r>
              <a:rPr lang="de-AT" sz="2400" dirty="0">
                <a:solidFill>
                  <a:schemeClr val="bg2">
                    <a:lumMod val="25000"/>
                  </a:schemeClr>
                </a:solidFill>
                <a:latin typeface="Source Sans Pro"/>
                <a:ea typeface="Source Sans Pro"/>
              </a:rPr>
              <a:t> </a:t>
            </a:r>
            <a:r>
              <a:rPr lang="de-AT" sz="2400" dirty="0" err="1">
                <a:solidFill>
                  <a:schemeClr val="bg2">
                    <a:lumMod val="25000"/>
                  </a:schemeClr>
                </a:solidFill>
                <a:latin typeface="Source Sans Pro"/>
                <a:ea typeface="Source Sans Pro"/>
              </a:rPr>
              <a:t>short</a:t>
            </a:r>
            <a:r>
              <a:rPr lang="de-AT" sz="2400" dirty="0">
                <a:solidFill>
                  <a:schemeClr val="bg2">
                    <a:lumMod val="25000"/>
                  </a:schemeClr>
                </a:solidFill>
                <a:latin typeface="Source Sans Pro"/>
                <a:ea typeface="Source Sans Pro"/>
              </a:rPr>
              <a:t> time</a:t>
            </a:r>
            <a:endParaRPr lang="de-AT" sz="1400" dirty="0">
              <a:solidFill>
                <a:schemeClr val="bg2">
                  <a:lumMod val="25000"/>
                </a:schemeClr>
              </a:solidFill>
              <a:latin typeface="Source Sans Pro"/>
              <a:ea typeface="Source Sans Pro"/>
            </a:endParaRPr>
          </a:p>
        </p:txBody>
      </p:sp>
      <p:pic>
        <p:nvPicPr>
          <p:cNvPr id="7" name="Grafik 6" descr="Ein Bild, das Kochen enthält.&#10;&#10;Automatisch generierte Beschreibung">
            <a:extLst>
              <a:ext uri="{FF2B5EF4-FFF2-40B4-BE49-F238E27FC236}">
                <a16:creationId xmlns:a16="http://schemas.microsoft.com/office/drawing/2014/main" id="{9ED313EF-3C39-714F-A8E2-5BBC91CCDD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49" r="7994"/>
          <a:stretch/>
        </p:blipFill>
        <p:spPr>
          <a:xfrm>
            <a:off x="0" y="1368000"/>
            <a:ext cx="4322618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385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2444F85-0F33-1344-AE98-2983B8E0DEE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17" name="Titel 16"/>
          <p:cNvSpPr>
            <a:spLocks noGrp="1"/>
          </p:cNvSpPr>
          <p:nvPr>
            <p:ph type="title"/>
          </p:nvPr>
        </p:nvSpPr>
        <p:spPr>
          <a:xfrm>
            <a:off x="676798" y="396000"/>
            <a:ext cx="4640925" cy="457166"/>
          </a:xfrm>
        </p:spPr>
        <p:txBody>
          <a:bodyPr/>
          <a:lstStyle/>
          <a:p>
            <a:r>
              <a:rPr lang="de-DE" dirty="0">
                <a:solidFill>
                  <a:srgbClr val="C00000"/>
                </a:solidFill>
              </a:rPr>
              <a:t>Castings </a:t>
            </a:r>
            <a:r>
              <a:rPr lang="de-DE" dirty="0" err="1">
                <a:solidFill>
                  <a:srgbClr val="C00000"/>
                </a:solidFill>
              </a:rPr>
              <a:t>for</a:t>
            </a:r>
            <a:r>
              <a:rPr lang="de-DE" dirty="0">
                <a:solidFill>
                  <a:srgbClr val="C00000"/>
                </a:solidFill>
              </a:rPr>
              <a:t> Passenger Cars </a:t>
            </a:r>
          </a:p>
        </p:txBody>
      </p:sp>
      <p:sp>
        <p:nvSpPr>
          <p:cNvPr id="18" name="Fußzeilenplatzhalter 5">
            <a:extLst>
              <a:ext uri="{FF2B5EF4-FFF2-40B4-BE49-F238E27FC236}">
                <a16:creationId xmlns:a16="http://schemas.microsoft.com/office/drawing/2014/main" id="{9D1BBC0A-2326-1E43-9349-D011A6B069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1406" y="6408000"/>
            <a:ext cx="3751262" cy="432000"/>
          </a:xfrm>
        </p:spPr>
        <p:txBody>
          <a:bodyPr/>
          <a:lstStyle/>
          <a:p>
            <a:pPr>
              <a:defRPr/>
            </a:pPr>
            <a:r>
              <a:rPr lang="en-US"/>
              <a:t>MRB </a:t>
            </a:r>
            <a:r>
              <a:rPr lang="en-US" err="1"/>
              <a:t>Guss</a:t>
            </a:r>
            <a:r>
              <a:rPr lang="en-US"/>
              <a:t> | </a:t>
            </a:r>
            <a:fld id="{CA9A6A06-8F74-384B-9C76-BA417014508B}" type="datetime1">
              <a:rPr lang="de-AT" smtClean="0"/>
              <a:t>03.04.2026</a:t>
            </a:fld>
            <a:endParaRPr lang="en-US"/>
          </a:p>
        </p:txBody>
      </p:sp>
      <p:pic>
        <p:nvPicPr>
          <p:cNvPr id="4" name="Grafik 3" descr="Ein Bild, das Metallwaren, Zahnrad enthält.&#10;&#10;Automatisch generierte Beschreibung">
            <a:extLst>
              <a:ext uri="{FF2B5EF4-FFF2-40B4-BE49-F238E27FC236}">
                <a16:creationId xmlns:a16="http://schemas.microsoft.com/office/drawing/2014/main" id="{31044617-CBF8-0249-8141-310B76CBB18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024" y="1263680"/>
            <a:ext cx="2520000" cy="2520000"/>
          </a:xfrm>
          <a:prstGeom prst="rect">
            <a:avLst/>
          </a:prstGeom>
        </p:spPr>
      </p:pic>
      <p:pic>
        <p:nvPicPr>
          <p:cNvPr id="8" name="Grafik 7" descr="Ein Bild, das Rad enthält.&#10;&#10;Automatisch generierte Beschreibung">
            <a:extLst>
              <a:ext uri="{FF2B5EF4-FFF2-40B4-BE49-F238E27FC236}">
                <a16:creationId xmlns:a16="http://schemas.microsoft.com/office/drawing/2014/main" id="{11908C18-3962-3541-8FA9-6EB2C88F965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8008" y="1772118"/>
            <a:ext cx="2868267" cy="2906257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332" y="3894872"/>
            <a:ext cx="3222577" cy="2143797"/>
          </a:xfrm>
          <a:prstGeom prst="rect">
            <a:avLst/>
          </a:prstGeom>
        </p:spPr>
      </p:pic>
      <p:pic>
        <p:nvPicPr>
          <p:cNvPr id="7" name="Grafik 6" descr="Ein Bild, das draußen, Auto enthält.&#10;&#10;Automatisch generierte Beschreibung">
            <a:extLst>
              <a:ext uri="{FF2B5EF4-FFF2-40B4-BE49-F238E27FC236}">
                <a16:creationId xmlns:a16="http://schemas.microsoft.com/office/drawing/2014/main" id="{46897B92-7943-53B7-34A6-C0CA828ED54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8000"/>
            <a:ext cx="4320000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35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2444F85-0F33-1344-AE98-2983B8E0DEE5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17" name="Titel 16"/>
          <p:cNvSpPr>
            <a:spLocks noGrp="1"/>
          </p:cNvSpPr>
          <p:nvPr>
            <p:ph type="title"/>
          </p:nvPr>
        </p:nvSpPr>
        <p:spPr>
          <a:xfrm>
            <a:off x="676799" y="396000"/>
            <a:ext cx="5422160" cy="457166"/>
          </a:xfrm>
        </p:spPr>
        <p:txBody>
          <a:bodyPr/>
          <a:lstStyle/>
          <a:p>
            <a:r>
              <a:rPr lang="de-DE" dirty="0">
                <a:solidFill>
                  <a:srgbClr val="C00000"/>
                </a:solidFill>
              </a:rPr>
              <a:t>Castings </a:t>
            </a:r>
            <a:r>
              <a:rPr lang="de-DE" dirty="0" err="1">
                <a:solidFill>
                  <a:srgbClr val="C00000"/>
                </a:solidFill>
              </a:rPr>
              <a:t>for</a:t>
            </a:r>
            <a:r>
              <a:rPr lang="de-DE" dirty="0">
                <a:solidFill>
                  <a:srgbClr val="C00000"/>
                </a:solidFill>
              </a:rPr>
              <a:t> Commercial </a:t>
            </a:r>
            <a:r>
              <a:rPr lang="de-DE" dirty="0" err="1">
                <a:solidFill>
                  <a:srgbClr val="C00000"/>
                </a:solidFill>
              </a:rPr>
              <a:t>Vehicles</a:t>
            </a:r>
            <a:r>
              <a:rPr lang="de-DE" dirty="0">
                <a:solidFill>
                  <a:srgbClr val="C00000"/>
                </a:solidFill>
              </a:rPr>
              <a:t> 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A6E0618-31C7-1647-8AEA-1AE47C9600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553"/>
          <a:stretch/>
        </p:blipFill>
        <p:spPr>
          <a:xfrm>
            <a:off x="1" y="1368000"/>
            <a:ext cx="4322618" cy="4320000"/>
          </a:xfrm>
          <a:prstGeom prst="rect">
            <a:avLst/>
          </a:prstGeom>
        </p:spPr>
      </p:pic>
      <p:sp>
        <p:nvSpPr>
          <p:cNvPr id="25" name="Fußzeilenplatzhalter 5">
            <a:extLst>
              <a:ext uri="{FF2B5EF4-FFF2-40B4-BE49-F238E27FC236}">
                <a16:creationId xmlns:a16="http://schemas.microsoft.com/office/drawing/2014/main" id="{4533C800-CAA4-8C44-81BF-927D64D38A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1406" y="6408000"/>
            <a:ext cx="3751262" cy="432000"/>
          </a:xfrm>
        </p:spPr>
        <p:txBody>
          <a:bodyPr/>
          <a:lstStyle/>
          <a:p>
            <a:pPr>
              <a:defRPr/>
            </a:pPr>
            <a:r>
              <a:rPr lang="en-US"/>
              <a:t>MRB </a:t>
            </a:r>
            <a:r>
              <a:rPr lang="en-US" err="1"/>
              <a:t>Guss</a:t>
            </a:r>
            <a:r>
              <a:rPr lang="en-US"/>
              <a:t> | </a:t>
            </a:r>
            <a:fld id="{CA9A6A06-8F74-384B-9C76-BA417014508B}" type="datetime1">
              <a:rPr lang="de-AT" smtClean="0"/>
              <a:t>03.04.2026</a:t>
            </a:fld>
            <a:endParaRPr lang="en-US"/>
          </a:p>
        </p:txBody>
      </p:sp>
      <p:pic>
        <p:nvPicPr>
          <p:cNvPr id="2" name="Grafik 1" descr="Ein Bild, das drinnen enthält.&#10;&#10;Beschreibung automatisch generiert.">
            <a:extLst>
              <a:ext uri="{FF2B5EF4-FFF2-40B4-BE49-F238E27FC236}">
                <a16:creationId xmlns:a16="http://schemas.microsoft.com/office/drawing/2014/main" id="{11287EB8-80C6-9E9E-0A22-7A6804CFD76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266" y="1410524"/>
            <a:ext cx="4178813" cy="1679883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044561F7-4898-D645-A380-CEE00369462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DFBFC"/>
              </a:clrFrom>
              <a:clrTo>
                <a:srgbClr val="FDFB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9394" y="2086408"/>
            <a:ext cx="2520000" cy="2520000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026" y="3345575"/>
            <a:ext cx="3161268" cy="2099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6283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7" descr="Ein Bild, das Gras, Himmel, draußen, Landmaschine enthält.&#10;&#10;Beschreibung automatisch generiert.">
            <a:extLst>
              <a:ext uri="{FF2B5EF4-FFF2-40B4-BE49-F238E27FC236}">
                <a16:creationId xmlns:a16="http://schemas.microsoft.com/office/drawing/2014/main" id="{5D5CE62E-1A5A-C40E-ED8D-7665FD0EFF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8" y="1366554"/>
            <a:ext cx="4317167" cy="4317167"/>
          </a:xfrm>
          <a:prstGeom prst="rect">
            <a:avLst/>
          </a:prstGeom>
        </p:spPr>
      </p:pic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2444F85-0F33-1344-AE98-2983B8E0DEE5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17" name="Titel 16"/>
          <p:cNvSpPr>
            <a:spLocks noGrp="1"/>
          </p:cNvSpPr>
          <p:nvPr>
            <p:ph type="title"/>
          </p:nvPr>
        </p:nvSpPr>
        <p:spPr>
          <a:xfrm>
            <a:off x="691740" y="396000"/>
            <a:ext cx="6135188" cy="457166"/>
          </a:xfrm>
        </p:spPr>
        <p:txBody>
          <a:bodyPr/>
          <a:lstStyle/>
          <a:p>
            <a:r>
              <a:rPr lang="de-DE" dirty="0">
                <a:solidFill>
                  <a:srgbClr val="C00000"/>
                </a:solidFill>
                <a:latin typeface="Source Sans Pro Semibold"/>
                <a:ea typeface="Source Sans Pro Semibold"/>
              </a:rPr>
              <a:t>Castings </a:t>
            </a:r>
            <a:r>
              <a:rPr lang="de-DE" dirty="0" err="1">
                <a:solidFill>
                  <a:srgbClr val="C00000"/>
                </a:solidFill>
                <a:latin typeface="Source Sans Pro Semibold"/>
                <a:ea typeface="Source Sans Pro Semibold"/>
              </a:rPr>
              <a:t>for</a:t>
            </a:r>
            <a:r>
              <a:rPr lang="de-DE" dirty="0">
                <a:solidFill>
                  <a:srgbClr val="C00000"/>
                </a:solidFill>
                <a:latin typeface="Source Sans Pro Semibold"/>
                <a:ea typeface="Source Sans Pro Semibold"/>
              </a:rPr>
              <a:t> </a:t>
            </a:r>
            <a:r>
              <a:rPr lang="de-DE" dirty="0" err="1">
                <a:solidFill>
                  <a:srgbClr val="C00000"/>
                </a:solidFill>
                <a:latin typeface="Source Sans Pro Semibold"/>
                <a:ea typeface="Source Sans Pro Semibold"/>
              </a:rPr>
              <a:t>Agricultural</a:t>
            </a:r>
            <a:r>
              <a:rPr lang="de-DE" dirty="0">
                <a:solidFill>
                  <a:srgbClr val="C00000"/>
                </a:solidFill>
                <a:latin typeface="Source Sans Pro Semibold"/>
                <a:ea typeface="Source Sans Pro Semibold"/>
              </a:rPr>
              <a:t> </a:t>
            </a:r>
            <a:r>
              <a:rPr lang="de-DE" dirty="0" err="1">
                <a:solidFill>
                  <a:srgbClr val="C00000"/>
                </a:solidFill>
                <a:latin typeface="Source Sans Pro Semibold"/>
                <a:ea typeface="Source Sans Pro Semibold"/>
              </a:rPr>
              <a:t>Application</a:t>
            </a:r>
            <a:endParaRPr lang="de-DE" dirty="0">
              <a:solidFill>
                <a:srgbClr val="C00000"/>
              </a:solidFill>
            </a:endParaRPr>
          </a:p>
        </p:txBody>
      </p:sp>
      <p:sp>
        <p:nvSpPr>
          <p:cNvPr id="19" name="Fußzeilenplatzhalter 5">
            <a:extLst>
              <a:ext uri="{FF2B5EF4-FFF2-40B4-BE49-F238E27FC236}">
                <a16:creationId xmlns:a16="http://schemas.microsoft.com/office/drawing/2014/main" id="{7B593ACA-17F2-0B41-861A-94DDCDD17B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1406" y="6408000"/>
            <a:ext cx="3751262" cy="432000"/>
          </a:xfrm>
        </p:spPr>
        <p:txBody>
          <a:bodyPr/>
          <a:lstStyle/>
          <a:p>
            <a:pPr>
              <a:defRPr/>
            </a:pPr>
            <a:r>
              <a:rPr lang="en-US"/>
              <a:t>MRB </a:t>
            </a:r>
            <a:r>
              <a:rPr lang="en-US" err="1"/>
              <a:t>Guss</a:t>
            </a:r>
            <a:r>
              <a:rPr lang="en-US"/>
              <a:t> | </a:t>
            </a:r>
            <a:fld id="{CA9A6A06-8F74-384B-9C76-BA417014508B}" type="datetime1">
              <a:rPr lang="de-AT" smtClean="0"/>
              <a:t>03.04.2026</a:t>
            </a:fld>
            <a:endParaRPr lang="en-US"/>
          </a:p>
        </p:txBody>
      </p:sp>
      <p:pic>
        <p:nvPicPr>
          <p:cNvPr id="5" name="Grafik 4" descr="Ein Bild, das drinnen enthält.&#10;&#10;Automatisch generierte Beschreibung">
            <a:extLst>
              <a:ext uri="{FF2B5EF4-FFF2-40B4-BE49-F238E27FC236}">
                <a16:creationId xmlns:a16="http://schemas.microsoft.com/office/drawing/2014/main" id="{56989954-E318-1AA4-282E-1E7BA23423A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7387" y="1639089"/>
            <a:ext cx="2090057" cy="3135085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6619" y="1431493"/>
            <a:ext cx="2125417" cy="1594291"/>
          </a:xfrm>
          <a:prstGeom prst="rect">
            <a:avLst/>
          </a:prstGeom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895475" y="334315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1027" name="Grafik 19" descr="image00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6584" y="3652366"/>
            <a:ext cx="1600200" cy="1663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17580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2444F85-0F33-1344-AE98-2983B8E0DEE5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>
                  <a:alpha val="0"/>
                </a:srgbClr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8239" y="1448731"/>
            <a:ext cx="2706670" cy="1953759"/>
          </a:xfrm>
          <a:prstGeom prst="rect">
            <a:avLst/>
          </a:prstGeom>
        </p:spPr>
      </p:pic>
      <p:sp>
        <p:nvSpPr>
          <p:cNvPr id="17" name="Titel 16"/>
          <p:cNvSpPr>
            <a:spLocks noGrp="1"/>
          </p:cNvSpPr>
          <p:nvPr>
            <p:ph type="title"/>
          </p:nvPr>
        </p:nvSpPr>
        <p:spPr>
          <a:xfrm>
            <a:off x="676799" y="396000"/>
            <a:ext cx="6461420" cy="457166"/>
          </a:xfrm>
        </p:spPr>
        <p:txBody>
          <a:bodyPr/>
          <a:lstStyle/>
          <a:p>
            <a:r>
              <a:rPr lang="de-DE" dirty="0">
                <a:solidFill>
                  <a:srgbClr val="C00000"/>
                </a:solidFill>
              </a:rPr>
              <a:t>Castings </a:t>
            </a:r>
            <a:r>
              <a:rPr lang="de-DE" dirty="0" err="1">
                <a:solidFill>
                  <a:srgbClr val="C00000"/>
                </a:solidFill>
              </a:rPr>
              <a:t>for</a:t>
            </a:r>
            <a:r>
              <a:rPr lang="de-DE" dirty="0">
                <a:solidFill>
                  <a:srgbClr val="C00000"/>
                </a:solidFill>
              </a:rPr>
              <a:t> Industrial </a:t>
            </a:r>
            <a:r>
              <a:rPr lang="de-DE" dirty="0" err="1">
                <a:solidFill>
                  <a:srgbClr val="C00000"/>
                </a:solidFill>
              </a:rPr>
              <a:t>Applications</a:t>
            </a:r>
            <a:r>
              <a:rPr lang="de-DE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19" name="Fußzeilenplatzhalter 5">
            <a:extLst>
              <a:ext uri="{FF2B5EF4-FFF2-40B4-BE49-F238E27FC236}">
                <a16:creationId xmlns:a16="http://schemas.microsoft.com/office/drawing/2014/main" id="{7B593ACA-17F2-0B41-861A-94DDCDD17B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1406" y="6408000"/>
            <a:ext cx="3751262" cy="432000"/>
          </a:xfrm>
        </p:spPr>
        <p:txBody>
          <a:bodyPr/>
          <a:lstStyle/>
          <a:p>
            <a:pPr>
              <a:defRPr/>
            </a:pPr>
            <a:r>
              <a:rPr lang="en-US"/>
              <a:t>MRB </a:t>
            </a:r>
            <a:r>
              <a:rPr lang="en-US" err="1"/>
              <a:t>Guss</a:t>
            </a:r>
            <a:r>
              <a:rPr lang="en-US"/>
              <a:t> | </a:t>
            </a:r>
            <a:fld id="{CA9A6A06-8F74-384B-9C76-BA417014508B}" type="datetime1">
              <a:rPr lang="de-AT" smtClean="0"/>
              <a:t>03.04.2026</a:t>
            </a:fld>
            <a:endParaRPr lang="en-US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5A58688-295E-5D42-8F84-52B65C2A14F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DFBFC"/>
              </a:clrFrom>
              <a:clrTo>
                <a:srgbClr val="FDFB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332" y="2060269"/>
            <a:ext cx="2520000" cy="2520000"/>
          </a:xfrm>
          <a:prstGeom prst="rect">
            <a:avLst/>
          </a:prstGeom>
        </p:spPr>
      </p:pic>
      <p:pic>
        <p:nvPicPr>
          <p:cNvPr id="6" name="Grafik 5" descr="Ein Bild, das Himmel, draußen, Transport, Löffelbagger enthält.&#10;&#10;Automatisch generierte Beschreibung">
            <a:extLst>
              <a:ext uri="{FF2B5EF4-FFF2-40B4-BE49-F238E27FC236}">
                <a16:creationId xmlns:a16="http://schemas.microsoft.com/office/drawing/2014/main" id="{8969D8E7-8850-3047-ACBF-D82FC995985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8000"/>
            <a:ext cx="4320000" cy="4320000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33613" y="3777276"/>
            <a:ext cx="2436745" cy="2205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1235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B4E36D-24B3-4245-BB4F-73622C3A9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396658"/>
            <a:ext cx="7259304" cy="701879"/>
          </a:xfrm>
        </p:spPr>
        <p:txBody>
          <a:bodyPr/>
          <a:lstStyle/>
          <a:p>
            <a:r>
              <a:rPr lang="de-DE" dirty="0" err="1">
                <a:solidFill>
                  <a:srgbClr val="C00000"/>
                </a:solidFill>
                <a:cs typeface="Arial" panose="020B0604020202020204" pitchFamily="34" charset="0"/>
              </a:rPr>
              <a:t>Inhouse</a:t>
            </a:r>
            <a:r>
              <a:rPr lang="de-DE" dirty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C00000"/>
                </a:solidFill>
                <a:cs typeface="Arial" panose="020B0604020202020204" pitchFamily="34" charset="0"/>
              </a:rPr>
              <a:t>model</a:t>
            </a:r>
            <a:r>
              <a:rPr lang="de-DE" dirty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C00000"/>
                </a:solidFill>
                <a:cs typeface="Arial" panose="020B0604020202020204" pitchFamily="34" charset="0"/>
              </a:rPr>
              <a:t>shop</a:t>
            </a:r>
            <a:r>
              <a:rPr lang="de-DE" dirty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C00000"/>
                </a:solidFill>
                <a:cs typeface="Arial" panose="020B0604020202020204" pitchFamily="34" charset="0"/>
              </a:rPr>
              <a:t>including</a:t>
            </a:r>
            <a:r>
              <a:rPr lang="de-DE" dirty="0">
                <a:solidFill>
                  <a:srgbClr val="C00000"/>
                </a:solidFill>
                <a:cs typeface="Arial" panose="020B0604020202020204" pitchFamily="34" charset="0"/>
              </a:rPr>
              <a:t> 3D-design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7E919B6-55F1-1A47-A930-1AED3200A9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3493" y="6408000"/>
            <a:ext cx="684213" cy="432000"/>
          </a:xfrm>
        </p:spPr>
        <p:txBody>
          <a:bodyPr/>
          <a:lstStyle/>
          <a:p>
            <a:pPr>
              <a:defRPr/>
            </a:pPr>
            <a:fld id="{C2444F85-0F33-1344-AE98-2983B8E0DEE5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89F124B-4EC3-0142-9EBC-5410209442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1406" y="6408000"/>
            <a:ext cx="3751262" cy="432000"/>
          </a:xfrm>
        </p:spPr>
        <p:txBody>
          <a:bodyPr/>
          <a:lstStyle/>
          <a:p>
            <a:pPr>
              <a:defRPr/>
            </a:pPr>
            <a:r>
              <a:rPr lang="en-US"/>
              <a:t>MRB </a:t>
            </a:r>
            <a:r>
              <a:rPr lang="en-US" err="1"/>
              <a:t>Guss</a:t>
            </a:r>
            <a:r>
              <a:rPr lang="en-US"/>
              <a:t> | </a:t>
            </a:r>
            <a:fld id="{CA9A6A06-8F74-384B-9C76-BA417014508B}" type="datetime1">
              <a:rPr lang="de-AT" smtClean="0"/>
              <a:t>03.04.2026</a:t>
            </a:fld>
            <a:endParaRPr lang="en-US"/>
          </a:p>
        </p:txBody>
      </p:sp>
      <p:sp>
        <p:nvSpPr>
          <p:cNvPr id="12" name="Textfeld 11"/>
          <p:cNvSpPr txBox="1"/>
          <p:nvPr/>
        </p:nvSpPr>
        <p:spPr>
          <a:xfrm>
            <a:off x="4752000" y="1368000"/>
            <a:ext cx="6975706" cy="3164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1150" lvl="1" indent="-287338" eaLnBrk="1" hangingPunct="1">
              <a:spcBef>
                <a:spcPts val="1000"/>
              </a:spcBef>
              <a:buClr>
                <a:srgbClr val="C8102E"/>
              </a:buClr>
              <a:buSzPct val="80000"/>
              <a:buFont typeface="Wingdings 3" pitchFamily="2" charset="2"/>
              <a:buChar char=""/>
            </a:pPr>
            <a:r>
              <a:rPr lang="de-AT" sz="2400" dirty="0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3D design </a:t>
            </a:r>
            <a:r>
              <a:rPr lang="de-AT" sz="2400" dirty="0" err="1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and</a:t>
            </a:r>
            <a:r>
              <a:rPr lang="de-AT" sz="2400" dirty="0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de-AT" sz="2400" dirty="0" err="1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simulation</a:t>
            </a:r>
            <a:r>
              <a:rPr lang="de-AT" sz="2400" dirty="0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</a:p>
          <a:p>
            <a:pPr marL="311150" lvl="1" indent="-287338" eaLnBrk="1" hangingPunct="1">
              <a:spcBef>
                <a:spcPts val="1000"/>
              </a:spcBef>
              <a:buClr>
                <a:srgbClr val="C8102E"/>
              </a:buClr>
              <a:buSzPct val="80000"/>
              <a:buFont typeface="Wingdings 3" pitchFamily="2" charset="2"/>
              <a:buChar char=""/>
            </a:pPr>
            <a:r>
              <a:rPr lang="de-AT" sz="2400" dirty="0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3 CNC </a:t>
            </a:r>
            <a:r>
              <a:rPr lang="de-AT" sz="2400" dirty="0" err="1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milling</a:t>
            </a:r>
            <a:r>
              <a:rPr lang="de-AT" sz="2400" dirty="0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de-AT" sz="2400" dirty="0" err="1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machines</a:t>
            </a:r>
            <a:endParaRPr lang="de-AT" sz="2400" dirty="0">
              <a:solidFill>
                <a:schemeClr val="bg2">
                  <a:lumMod val="25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311150" lvl="1" indent="-287338" eaLnBrk="1" hangingPunct="1">
              <a:spcBef>
                <a:spcPts val="1000"/>
              </a:spcBef>
              <a:buClr>
                <a:srgbClr val="C8102E"/>
              </a:buClr>
              <a:buSzPct val="80000"/>
              <a:buFont typeface="Wingdings 3" pitchFamily="2" charset="2"/>
              <a:buChar char=""/>
            </a:pPr>
            <a:r>
              <a:rPr lang="de-AT" sz="2400" dirty="0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3D </a:t>
            </a:r>
            <a:r>
              <a:rPr lang="de-AT" sz="2400" dirty="0" err="1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printer</a:t>
            </a:r>
            <a:r>
              <a:rPr lang="de-AT" sz="2400" dirty="0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de-AT" sz="2400" dirty="0" err="1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for</a:t>
            </a:r>
            <a:r>
              <a:rPr lang="de-AT" sz="2400" dirty="0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de-AT" sz="2400" dirty="0" err="1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visual</a:t>
            </a:r>
            <a:r>
              <a:rPr lang="de-AT" sz="2400" dirty="0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de-AT" sz="2400" dirty="0" err="1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samples</a:t>
            </a:r>
            <a:endParaRPr lang="de-AT" sz="2400" dirty="0">
              <a:solidFill>
                <a:schemeClr val="bg2">
                  <a:lumMod val="25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311150" lvl="1" indent="-287338" eaLnBrk="1" hangingPunct="1">
              <a:spcBef>
                <a:spcPts val="1000"/>
              </a:spcBef>
              <a:buClr>
                <a:srgbClr val="C8102E"/>
              </a:buClr>
              <a:buSzPct val="80000"/>
              <a:buFont typeface="Wingdings 3" pitchFamily="2" charset="2"/>
              <a:buChar char=""/>
            </a:pPr>
            <a:r>
              <a:rPr lang="de-AT" sz="2400" dirty="0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Serial </a:t>
            </a:r>
            <a:r>
              <a:rPr lang="de-AT" sz="2400" dirty="0" err="1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tools</a:t>
            </a:r>
            <a:r>
              <a:rPr lang="de-AT" sz="2400" dirty="0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out </a:t>
            </a:r>
            <a:r>
              <a:rPr lang="de-AT" sz="2400" dirty="0" err="1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of</a:t>
            </a:r>
            <a:r>
              <a:rPr lang="de-AT" sz="2400" dirty="0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de-AT" sz="24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resin</a:t>
            </a:r>
            <a:r>
              <a:rPr lang="de-AT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de-AT" sz="2400" dirty="0" err="1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or</a:t>
            </a:r>
            <a:r>
              <a:rPr lang="de-AT" sz="2400" dirty="0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de-AT" sz="2400" dirty="0" err="1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steel</a:t>
            </a:r>
            <a:endParaRPr lang="de-AT" sz="2400" dirty="0">
              <a:solidFill>
                <a:schemeClr val="bg2">
                  <a:lumMod val="25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311150" lvl="1" indent="-287338" eaLnBrk="1" hangingPunct="1">
              <a:spcBef>
                <a:spcPts val="1000"/>
              </a:spcBef>
              <a:buClr>
                <a:srgbClr val="C8102E"/>
              </a:buClr>
              <a:buSzPct val="80000"/>
              <a:buFont typeface="Wingdings 3" pitchFamily="2" charset="2"/>
              <a:buChar char=""/>
            </a:pPr>
            <a:r>
              <a:rPr lang="de-AT" sz="2400" dirty="0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Manufacturing </a:t>
            </a:r>
            <a:r>
              <a:rPr lang="de-AT" sz="2400" dirty="0" err="1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inhouse</a:t>
            </a:r>
            <a:r>
              <a:rPr lang="de-AT" sz="2400" dirty="0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de-AT" sz="2400" dirty="0" err="1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and</a:t>
            </a:r>
            <a:r>
              <a:rPr lang="de-AT" sz="2400" dirty="0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de-AT" sz="2400" dirty="0" err="1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with</a:t>
            </a:r>
            <a:r>
              <a:rPr lang="de-AT" sz="2400" dirty="0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de-AT" sz="2400" dirty="0" err="1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external</a:t>
            </a:r>
            <a:r>
              <a:rPr lang="de-AT" sz="2400" dirty="0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de-AT" sz="2400" dirty="0" err="1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partners</a:t>
            </a:r>
            <a:endParaRPr lang="de-AT" sz="2400" dirty="0">
              <a:solidFill>
                <a:schemeClr val="bg2">
                  <a:lumMod val="25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311150" lvl="1" indent="-287338" eaLnBrk="1" hangingPunct="1">
              <a:spcBef>
                <a:spcPts val="1000"/>
              </a:spcBef>
              <a:buClr>
                <a:srgbClr val="C8102E"/>
              </a:buClr>
              <a:buSzPct val="80000"/>
              <a:buFont typeface="Wingdings 3" pitchFamily="2" charset="2"/>
              <a:buChar char=""/>
            </a:pPr>
            <a:r>
              <a:rPr lang="de-AT" sz="2400" dirty="0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Model </a:t>
            </a:r>
            <a:r>
              <a:rPr lang="de-AT" sz="2400" dirty="0" err="1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shop</a:t>
            </a:r>
            <a:r>
              <a:rPr lang="de-AT" sz="2400" dirty="0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de-AT" sz="2400" dirty="0" err="1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employees</a:t>
            </a:r>
            <a:r>
              <a:rPr lang="de-AT" sz="2400" dirty="0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de-AT" sz="2400" dirty="0" err="1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with</a:t>
            </a:r>
            <a:r>
              <a:rPr lang="de-AT" sz="2400" dirty="0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high </a:t>
            </a:r>
            <a:r>
              <a:rPr lang="de-AT" sz="2400" dirty="0" err="1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experience</a:t>
            </a:r>
            <a:endParaRPr lang="de-AT" sz="2400" dirty="0">
              <a:solidFill>
                <a:schemeClr val="bg2">
                  <a:lumMod val="25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AT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Grafik 8" descr="Ein Bild, das Text, drinnen enthält.&#10;&#10;Automatisch generierte Beschreibung">
            <a:extLst>
              <a:ext uri="{FF2B5EF4-FFF2-40B4-BE49-F238E27FC236}">
                <a16:creationId xmlns:a16="http://schemas.microsoft.com/office/drawing/2014/main" id="{05206869-365A-6D4A-AD70-3C2459EAE95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67" r="18257"/>
          <a:stretch/>
        </p:blipFill>
        <p:spPr>
          <a:xfrm>
            <a:off x="0" y="1368000"/>
            <a:ext cx="4322619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88937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te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RB-Guss_PP-Vorlage_V2" id="{F212FAB0-8377-1045-88C9-FA55A59515D6}" vid="{F2CF7F1C-8B3E-2F47-9B1B-47C5F98A2DC8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Facette</Template>
  <TotalTime>0</TotalTime>
  <Words>635</Words>
  <Application>Microsoft Office PowerPoint</Application>
  <PresentationFormat>Breitbild</PresentationFormat>
  <Paragraphs>149</Paragraphs>
  <Slides>21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9" baseType="lpstr">
      <vt:lpstr>Arial</vt:lpstr>
      <vt:lpstr>Calibri</vt:lpstr>
      <vt:lpstr>Source Sans Pro</vt:lpstr>
      <vt:lpstr>Source Sans Pro Semibold</vt:lpstr>
      <vt:lpstr>Trebuchet MS</vt:lpstr>
      <vt:lpstr>Wingdings</vt:lpstr>
      <vt:lpstr>Wingdings 3</vt:lpstr>
      <vt:lpstr>Facette</vt:lpstr>
      <vt:lpstr>PowerPoint-Präsentation</vt:lpstr>
      <vt:lpstr>Overview</vt:lpstr>
      <vt:lpstr>Iron Casting by Experience</vt:lpstr>
      <vt:lpstr>Service portfolio</vt:lpstr>
      <vt:lpstr>Castings for Passenger Cars </vt:lpstr>
      <vt:lpstr>Castings for Commercial Vehicles </vt:lpstr>
      <vt:lpstr>Castings for Agricultural Application</vt:lpstr>
      <vt:lpstr>Castings for Industrial Applications </vt:lpstr>
      <vt:lpstr>Inhouse model shop including 3D-design</vt:lpstr>
      <vt:lpstr>Coreshop</vt:lpstr>
      <vt:lpstr>Melting department</vt:lpstr>
      <vt:lpstr>Materials </vt:lpstr>
      <vt:lpstr>Werkstoffe </vt:lpstr>
      <vt:lpstr>Moulding line</vt:lpstr>
      <vt:lpstr>Finishing department</vt:lpstr>
      <vt:lpstr>Machining Department</vt:lpstr>
      <vt:lpstr>Inhouse Automation Department</vt:lpstr>
      <vt:lpstr>Quality Equipment </vt:lpstr>
      <vt:lpstr>Laboratory equipment </vt:lpstr>
      <vt:lpstr>Certifications 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Michael Simon</dc:creator>
  <cp:lastModifiedBy>Hölzl Katharina</cp:lastModifiedBy>
  <cp:revision>115</cp:revision>
  <cp:lastPrinted>2022-01-20T13:07:28Z</cp:lastPrinted>
  <dcterms:created xsi:type="dcterms:W3CDTF">2019-09-25T07:33:21Z</dcterms:created>
  <dcterms:modified xsi:type="dcterms:W3CDTF">2026-04-03T09:02:36Z</dcterms:modified>
</cp:coreProperties>
</file>